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2"/>
    <p:sldId id="257" r:id="rId23"/>
    <p:sldId id="258" r:id="rId24"/>
    <p:sldId id="259" r:id="rId25"/>
    <p:sldId id="260" r:id="rId26"/>
    <p:sldId id="261" r:id="rId27"/>
    <p:sldId id="262" r:id="rId28"/>
    <p:sldId id="263" r:id="rId29"/>
    <p:sldId id="264" r:id="rId30"/>
    <p:sldId id="265" r:id="rId31"/>
    <p:sldId id="266" r:id="rId32"/>
    <p:sldId id="267" r:id="rId33"/>
    <p:sldId id="268" r:id="rId34"/>
    <p:sldId id="269"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Roboto Condensed" charset="1" panose="02000000000000000000"/>
      <p:regular r:id="rId10"/>
    </p:embeddedFont>
    <p:embeddedFont>
      <p:font typeface="Roboto Condensed Bold" charset="1" panose="02000000000000000000"/>
      <p:regular r:id="rId11"/>
    </p:embeddedFont>
    <p:embeddedFont>
      <p:font typeface="Roboto Condensed Italics" charset="1" panose="02000000000000000000"/>
      <p:regular r:id="rId12"/>
    </p:embeddedFont>
    <p:embeddedFont>
      <p:font typeface="Roboto Condensed Bold Italics" charset="1" panose="02000000000000000000"/>
      <p:regular r:id="rId13"/>
    </p:embeddedFont>
    <p:embeddedFont>
      <p:font typeface="Roboto" charset="1" panose="02000000000000000000"/>
      <p:regular r:id="rId14"/>
    </p:embeddedFont>
    <p:embeddedFont>
      <p:font typeface="Roboto Bold" charset="1" panose="02000000000000000000"/>
      <p:regular r:id="rId15"/>
    </p:embeddedFont>
    <p:embeddedFont>
      <p:font typeface="Roboto Italics" charset="1" panose="02000000000000000000"/>
      <p:regular r:id="rId16"/>
    </p:embeddedFont>
    <p:embeddedFont>
      <p:font typeface="Roboto Bold Italics" charset="1" panose="02000000000000000000"/>
      <p:regular r:id="rId17"/>
    </p:embeddedFont>
    <p:embeddedFont>
      <p:font typeface="Noto Sans" charset="1" panose="020B0502040504020204"/>
      <p:regular r:id="rId18"/>
    </p:embeddedFont>
    <p:embeddedFont>
      <p:font typeface="Noto Sans Bold" charset="1" panose="020B0802040504020204"/>
      <p:regular r:id="rId19"/>
    </p:embeddedFont>
    <p:embeddedFont>
      <p:font typeface="Noto Sans Italics" charset="1" panose="020B0502040504090204"/>
      <p:regular r:id="rId20"/>
    </p:embeddedFont>
    <p:embeddedFont>
      <p:font typeface="Noto Sans Bold Italics" charset="1" panose="020B0802040504090204"/>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slides/slide5.xml" Type="http://schemas.openxmlformats.org/officeDocument/2006/relationships/slide"/><Relationship Id="rId27" Target="slides/slide6.xml" Type="http://schemas.openxmlformats.org/officeDocument/2006/relationships/slide"/><Relationship Id="rId28" Target="slides/slide7.xml" Type="http://schemas.openxmlformats.org/officeDocument/2006/relationships/slide"/><Relationship Id="rId29" Target="slides/slide8.xml" Type="http://schemas.openxmlformats.org/officeDocument/2006/relationships/slide"/><Relationship Id="rId3" Target="viewProps.xml" Type="http://schemas.openxmlformats.org/officeDocument/2006/relationships/viewProps"/><Relationship Id="rId30" Target="slides/slide9.xml" Type="http://schemas.openxmlformats.org/officeDocument/2006/relationships/slide"/><Relationship Id="rId31" Target="slides/slide10.xml" Type="http://schemas.openxmlformats.org/officeDocument/2006/relationships/slide"/><Relationship Id="rId32" Target="slides/slide11.xml" Type="http://schemas.openxmlformats.org/officeDocument/2006/relationships/slide"/><Relationship Id="rId33" Target="slides/slide12.xml" Type="http://schemas.openxmlformats.org/officeDocument/2006/relationships/slide"/><Relationship Id="rId34" Target="slides/slide13.xml" Type="http://schemas.openxmlformats.org/officeDocument/2006/relationships/slide"/><Relationship Id="rId35" Target="slides/slide14.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png>
</file>

<file path=ppt/media/image13.jpeg>
</file>

<file path=ppt/media/image14.png>
</file>

<file path=ppt/media/image15.png>
</file>

<file path=ppt/media/image16.png>
</file>

<file path=ppt/media/image17.png>
</file>

<file path=ppt/media/image2.png>
</file>

<file path=ppt/media/image3.sv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png" Type="http://schemas.openxmlformats.org/officeDocument/2006/relationships/image"/><Relationship Id="rId4" Target="../media/image15.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4.png" Type="http://schemas.openxmlformats.org/officeDocument/2006/relationships/image"/><Relationship Id="rId4" Target="../media/image16.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7.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8.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1.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12.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5054" t="5429" r="6003" b="5429"/>
          <a:stretch>
            <a:fillRect/>
          </a:stretch>
        </p:blipFill>
        <p:spPr>
          <a:xfrm>
            <a:off x="0" y="0"/>
            <a:ext cx="18288000" cy="10287000"/>
          </a:xfrm>
          <a:prstGeom prst="rect">
            <a:avLst/>
          </a:prstGeom>
        </p:spPr>
      </p:pic>
      <p:grpSp>
        <p:nvGrpSpPr>
          <p:cNvPr name="Group 3" id="3"/>
          <p:cNvGrpSpPr/>
          <p:nvPr/>
        </p:nvGrpSpPr>
        <p:grpSpPr>
          <a:xfrm rot="0">
            <a:off x="2604729" y="901736"/>
            <a:ext cx="13078543" cy="8483528"/>
            <a:chOff x="0" y="0"/>
            <a:chExt cx="17438057" cy="11311370"/>
          </a:xfrm>
        </p:grpSpPr>
        <p:sp>
          <p:nvSpPr>
            <p:cNvPr name="TextBox 4" id="4"/>
            <p:cNvSpPr txBox="true"/>
            <p:nvPr/>
          </p:nvSpPr>
          <p:spPr>
            <a:xfrm rot="0">
              <a:off x="0" y="2524765"/>
              <a:ext cx="17438057" cy="6522721"/>
            </a:xfrm>
            <a:prstGeom prst="rect">
              <a:avLst/>
            </a:prstGeom>
          </p:spPr>
          <p:txBody>
            <a:bodyPr anchor="t" rtlCol="false" tIns="0" lIns="0" bIns="0" rIns="0">
              <a:spAutoFit/>
            </a:bodyPr>
            <a:lstStyle/>
            <a:p>
              <a:pPr algn="ctr">
                <a:lnSpc>
                  <a:spcPts val="9570"/>
                </a:lnSpc>
              </a:pPr>
              <a:r>
                <a:rPr lang="en-US" spc="983" sz="8700">
                  <a:solidFill>
                    <a:srgbClr val="F2FAFF"/>
                  </a:solidFill>
                  <a:latin typeface="Roboto Condensed Bold"/>
                </a:rPr>
                <a:t>HYBRID CENTRALIZED AND PEER-TO-PEER CHAT SYSTEM USING MPI</a:t>
              </a:r>
            </a:p>
          </p:txBody>
        </p:sp>
        <p:sp>
          <p:nvSpPr>
            <p:cNvPr name="TextBox 5" id="5"/>
            <p:cNvSpPr txBox="true"/>
            <p:nvPr/>
          </p:nvSpPr>
          <p:spPr>
            <a:xfrm rot="0">
              <a:off x="1175133" y="10616045"/>
              <a:ext cx="15087792" cy="695325"/>
            </a:xfrm>
            <a:prstGeom prst="rect">
              <a:avLst/>
            </a:prstGeom>
          </p:spPr>
          <p:txBody>
            <a:bodyPr anchor="t" rtlCol="false" tIns="0" lIns="0" bIns="0" rIns="0">
              <a:spAutoFit/>
            </a:bodyPr>
            <a:lstStyle/>
            <a:p>
              <a:pPr algn="ctr">
                <a:lnSpc>
                  <a:spcPts val="4350"/>
                </a:lnSpc>
              </a:pPr>
              <a:r>
                <a:rPr lang="en-US" spc="75" sz="3000">
                  <a:solidFill>
                    <a:srgbClr val="F2FAFF"/>
                  </a:solidFill>
                  <a:latin typeface="Roboto"/>
                </a:rPr>
                <a:t>Presented by Group 12</a:t>
              </a:r>
            </a:p>
          </p:txBody>
        </p:sp>
        <p:sp>
          <p:nvSpPr>
            <p:cNvPr name="TextBox 6" id="6"/>
            <p:cNvSpPr txBox="true"/>
            <p:nvPr/>
          </p:nvSpPr>
          <p:spPr>
            <a:xfrm rot="0">
              <a:off x="1175133" y="-95250"/>
              <a:ext cx="15087792" cy="882650"/>
            </a:xfrm>
            <a:prstGeom prst="rect">
              <a:avLst/>
            </a:prstGeom>
          </p:spPr>
          <p:txBody>
            <a:bodyPr anchor="t" rtlCol="false" tIns="0" lIns="0" bIns="0" rIns="0">
              <a:spAutoFit/>
            </a:bodyPr>
            <a:lstStyle/>
            <a:p>
              <a:pPr algn="ctr">
                <a:lnSpc>
                  <a:spcPts val="5655"/>
                </a:lnSpc>
              </a:pPr>
              <a:r>
                <a:rPr lang="en-US" spc="409" sz="3900">
                  <a:solidFill>
                    <a:srgbClr val="F2FAFF"/>
                  </a:solidFill>
                  <a:latin typeface="Roboto Bold"/>
                </a:rPr>
                <a:t>DISTRIBUTED SYSTEMS</a:t>
              </a:r>
            </a:p>
          </p:txBody>
        </p:sp>
        <p:sp>
          <p:nvSpPr>
            <p:cNvPr name="AutoShape 7" id="7"/>
            <p:cNvSpPr/>
            <p:nvPr/>
          </p:nvSpPr>
          <p:spPr>
            <a:xfrm rot="0">
              <a:off x="1509557" y="1412571"/>
              <a:ext cx="14457395" cy="110090"/>
            </a:xfrm>
            <a:prstGeom prst="rect">
              <a:avLst/>
            </a:prstGeom>
            <a:solidFill>
              <a:srgbClr val="F2FAFF"/>
            </a:solidFill>
          </p:spPr>
        </p:sp>
        <p:sp>
          <p:nvSpPr>
            <p:cNvPr name="AutoShape 8" id="8"/>
            <p:cNvSpPr/>
            <p:nvPr/>
          </p:nvSpPr>
          <p:spPr>
            <a:xfrm rot="0">
              <a:off x="1509557" y="9868473"/>
              <a:ext cx="14457395" cy="110090"/>
            </a:xfrm>
            <a:prstGeom prst="rect">
              <a:avLst/>
            </a:prstGeom>
            <a:solidFill>
              <a:srgbClr val="F2FAFF"/>
            </a:solidFill>
          </p:spPr>
        </p:sp>
      </p:gr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2FAFF"/>
        </a:solidFill>
      </p:bgPr>
    </p:bg>
    <p:spTree>
      <p:nvGrpSpPr>
        <p:cNvPr id="1" name=""/>
        <p:cNvGrpSpPr/>
        <p:nvPr/>
      </p:nvGrpSpPr>
      <p:grpSpPr>
        <a:xfrm>
          <a:off x="0" y="0"/>
          <a:ext cx="0" cy="0"/>
          <a:chOff x="0" y="0"/>
          <a:chExt cx="0" cy="0"/>
        </a:xfrm>
      </p:grpSpPr>
      <p:sp>
        <p:nvSpPr>
          <p:cNvPr name="AutoShape 2" id="2"/>
          <p:cNvSpPr/>
          <p:nvPr/>
        </p:nvSpPr>
        <p:spPr>
          <a:xfrm rot="0">
            <a:off x="-275952" y="-525615"/>
            <a:ext cx="18839903" cy="2879590"/>
          </a:xfrm>
          <a:prstGeom prst="rect">
            <a:avLst/>
          </a:prstGeom>
          <a:solidFill>
            <a:srgbClr val="43C3DD">
              <a:alpha val="84706"/>
            </a:srgbClr>
          </a:solidFill>
        </p:spPr>
      </p:sp>
      <p:pic>
        <p:nvPicPr>
          <p:cNvPr name="Picture 3" id="3"/>
          <p:cNvPicPr>
            <a:picLocks noChangeAspect="true"/>
          </p:cNvPicPr>
          <p:nvPr/>
        </p:nvPicPr>
        <p:blipFill>
          <a:blip r:embed="rId2"/>
          <a:srcRect l="0" t="39832" r="0" b="39832"/>
          <a:stretch>
            <a:fillRect/>
          </a:stretch>
        </p:blipFill>
        <p:spPr>
          <a:xfrm flipH="false" flipV="false" rot="0">
            <a:off x="-148670" y="-164078"/>
            <a:ext cx="18585340" cy="2518053"/>
          </a:xfrm>
          <a:prstGeom prst="rect">
            <a:avLst/>
          </a:prstGeom>
        </p:spPr>
      </p:pic>
      <p:sp>
        <p:nvSpPr>
          <p:cNvPr name="TextBox 4" id="4"/>
          <p:cNvSpPr txBox="true"/>
          <p:nvPr/>
        </p:nvSpPr>
        <p:spPr>
          <a:xfrm rot="0">
            <a:off x="1028700" y="2382550"/>
            <a:ext cx="6490699" cy="801370"/>
          </a:xfrm>
          <a:prstGeom prst="rect">
            <a:avLst/>
          </a:prstGeom>
        </p:spPr>
        <p:txBody>
          <a:bodyPr anchor="t" rtlCol="false" tIns="0" lIns="0" bIns="0" rIns="0">
            <a:spAutoFit/>
          </a:bodyPr>
          <a:lstStyle/>
          <a:p>
            <a:pPr algn="l">
              <a:lnSpc>
                <a:spcPts val="6214"/>
              </a:lnSpc>
            </a:pPr>
            <a:r>
              <a:rPr lang="en-US" spc="577" sz="5500">
                <a:solidFill>
                  <a:srgbClr val="244357"/>
                </a:solidFill>
                <a:latin typeface="Roboto Condensed Bold"/>
              </a:rPr>
              <a:t> </a:t>
            </a:r>
            <a:r>
              <a:rPr lang="en-US" spc="577" sz="5500">
                <a:solidFill>
                  <a:srgbClr val="244357"/>
                </a:solidFill>
                <a:latin typeface="Roboto Condensed"/>
              </a:rPr>
              <a:t>5. </a:t>
            </a:r>
            <a:r>
              <a:rPr lang="en-US" spc="577" sz="5500">
                <a:solidFill>
                  <a:srgbClr val="244357"/>
                </a:solidFill>
                <a:latin typeface="Roboto Condensed Bold"/>
              </a:rPr>
              <a:t>CONCLUSION</a:t>
            </a:r>
          </a:p>
        </p:txBody>
      </p:sp>
      <p:sp>
        <p:nvSpPr>
          <p:cNvPr name="TextBox 5" id="5"/>
          <p:cNvSpPr txBox="true"/>
          <p:nvPr/>
        </p:nvSpPr>
        <p:spPr>
          <a:xfrm rot="0">
            <a:off x="8601274" y="2711798"/>
            <a:ext cx="9686726" cy="6013450"/>
          </a:xfrm>
          <a:prstGeom prst="rect">
            <a:avLst/>
          </a:prstGeom>
        </p:spPr>
        <p:txBody>
          <a:bodyPr anchor="t" rtlCol="false" tIns="0" lIns="0" bIns="0" rIns="0">
            <a:spAutoFit/>
          </a:bodyPr>
          <a:lstStyle/>
          <a:p>
            <a:pPr>
              <a:lnSpc>
                <a:spcPts val="4899"/>
              </a:lnSpc>
            </a:pPr>
            <a:r>
              <a:rPr lang="en-US" sz="3499">
                <a:solidFill>
                  <a:srgbClr val="244357"/>
                </a:solidFill>
                <a:latin typeface="Noto Sans Bold"/>
              </a:rPr>
              <a:t>- We have done:</a:t>
            </a:r>
          </a:p>
          <a:p>
            <a:pPr>
              <a:lnSpc>
                <a:spcPts val="4899"/>
              </a:lnSpc>
            </a:pPr>
          </a:p>
          <a:p>
            <a:pPr>
              <a:lnSpc>
                <a:spcPts val="4200"/>
              </a:lnSpc>
            </a:pPr>
            <a:r>
              <a:rPr lang="en-US" sz="3000">
                <a:solidFill>
                  <a:srgbClr val="244357"/>
                </a:solidFill>
                <a:latin typeface="Noto Sans"/>
              </a:rPr>
              <a:t> + P2P system</a:t>
            </a:r>
          </a:p>
          <a:p>
            <a:pPr>
              <a:lnSpc>
                <a:spcPts val="4200"/>
              </a:lnSpc>
            </a:pPr>
            <a:r>
              <a:rPr lang="en-US" sz="3000">
                <a:solidFill>
                  <a:srgbClr val="244357"/>
                </a:solidFill>
                <a:latin typeface="Noto Sans"/>
              </a:rPr>
              <a:t> + Research for MPI</a:t>
            </a:r>
          </a:p>
          <a:p>
            <a:pPr>
              <a:lnSpc>
                <a:spcPts val="4200"/>
              </a:lnSpc>
            </a:pPr>
            <a:r>
              <a:rPr lang="en-US" sz="3000">
                <a:solidFill>
                  <a:srgbClr val="244357"/>
                </a:solidFill>
                <a:latin typeface="Noto Sans"/>
              </a:rPr>
              <a:t> </a:t>
            </a:r>
          </a:p>
          <a:p>
            <a:pPr>
              <a:lnSpc>
                <a:spcPts val="4200"/>
              </a:lnSpc>
            </a:pPr>
            <a:r>
              <a:rPr lang="en-US" sz="3000">
                <a:solidFill>
                  <a:srgbClr val="244357"/>
                </a:solidFill>
                <a:latin typeface="Noto Sans"/>
              </a:rPr>
              <a:t> + The interesting MPI issues that is surprise for participants. This project has focused on some of these interesting and difficult issues, but in most cases, programming in MPI is similar to programming in other message-passing interfaces but we need to take time to research more about it.</a:t>
            </a:r>
          </a:p>
        </p:txBody>
      </p:sp>
      <p:pic>
        <p:nvPicPr>
          <p:cNvPr name="Picture 6" id="6"/>
          <p:cNvPicPr>
            <a:picLocks noChangeAspect="true"/>
          </p:cNvPicPr>
          <p:nvPr/>
        </p:nvPicPr>
        <p:blipFill>
          <a:blip r:embed="rId3"/>
          <a:srcRect l="0" t="0" r="0" b="0"/>
          <a:stretch>
            <a:fillRect/>
          </a:stretch>
        </p:blipFill>
        <p:spPr>
          <a:xfrm flipH="false" flipV="false" rot="0">
            <a:off x="1028700" y="3768618"/>
            <a:ext cx="6646232" cy="5802971"/>
          </a:xfrm>
          <a:prstGeom prst="rect">
            <a:avLst/>
          </a:prstGeom>
        </p:spPr>
      </p:pic>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2FAFF"/>
        </a:solidFill>
      </p:bgPr>
    </p:bg>
    <p:spTree>
      <p:nvGrpSpPr>
        <p:cNvPr id="1" name=""/>
        <p:cNvGrpSpPr/>
        <p:nvPr/>
      </p:nvGrpSpPr>
      <p:grpSpPr>
        <a:xfrm>
          <a:off x="0" y="0"/>
          <a:ext cx="0" cy="0"/>
          <a:chOff x="0" y="0"/>
          <a:chExt cx="0" cy="0"/>
        </a:xfrm>
      </p:grpSpPr>
      <p:sp>
        <p:nvSpPr>
          <p:cNvPr name="AutoShape 2" id="2"/>
          <p:cNvSpPr/>
          <p:nvPr/>
        </p:nvSpPr>
        <p:spPr>
          <a:xfrm rot="0">
            <a:off x="-275952" y="-525615"/>
            <a:ext cx="18839903" cy="2879590"/>
          </a:xfrm>
          <a:prstGeom prst="rect">
            <a:avLst/>
          </a:prstGeom>
          <a:solidFill>
            <a:srgbClr val="43C3DD">
              <a:alpha val="84706"/>
            </a:srgbClr>
          </a:solidFill>
        </p:spPr>
      </p:sp>
      <p:pic>
        <p:nvPicPr>
          <p:cNvPr name="Picture 3" id="3"/>
          <p:cNvPicPr>
            <a:picLocks noChangeAspect="true"/>
          </p:cNvPicPr>
          <p:nvPr/>
        </p:nvPicPr>
        <p:blipFill>
          <a:blip r:embed="rId2"/>
          <a:srcRect l="0" t="39832" r="0" b="39832"/>
          <a:stretch>
            <a:fillRect/>
          </a:stretch>
        </p:blipFill>
        <p:spPr>
          <a:xfrm flipH="false" flipV="false" rot="0">
            <a:off x="-148670" y="-164078"/>
            <a:ext cx="18585340" cy="2518053"/>
          </a:xfrm>
          <a:prstGeom prst="rect">
            <a:avLst/>
          </a:prstGeom>
        </p:spPr>
      </p:pic>
      <p:sp>
        <p:nvSpPr>
          <p:cNvPr name="TextBox 4" id="4"/>
          <p:cNvSpPr txBox="true"/>
          <p:nvPr/>
        </p:nvSpPr>
        <p:spPr>
          <a:xfrm rot="0">
            <a:off x="1028700" y="2382550"/>
            <a:ext cx="6490699" cy="801370"/>
          </a:xfrm>
          <a:prstGeom prst="rect">
            <a:avLst/>
          </a:prstGeom>
        </p:spPr>
        <p:txBody>
          <a:bodyPr anchor="t" rtlCol="false" tIns="0" lIns="0" bIns="0" rIns="0">
            <a:spAutoFit/>
          </a:bodyPr>
          <a:lstStyle/>
          <a:p>
            <a:pPr algn="l">
              <a:lnSpc>
                <a:spcPts val="6214"/>
              </a:lnSpc>
            </a:pPr>
            <a:r>
              <a:rPr lang="en-US" spc="577" sz="5500">
                <a:solidFill>
                  <a:srgbClr val="244357"/>
                </a:solidFill>
                <a:latin typeface="Roboto Condensed Bold"/>
              </a:rPr>
              <a:t> </a:t>
            </a:r>
            <a:r>
              <a:rPr lang="en-US" spc="577" sz="5500">
                <a:solidFill>
                  <a:srgbClr val="244357"/>
                </a:solidFill>
                <a:latin typeface="Roboto Condensed"/>
              </a:rPr>
              <a:t>5. </a:t>
            </a:r>
            <a:r>
              <a:rPr lang="en-US" spc="577" sz="5500">
                <a:solidFill>
                  <a:srgbClr val="244357"/>
                </a:solidFill>
                <a:latin typeface="Roboto Condensed Bold"/>
              </a:rPr>
              <a:t>CONCLUSION</a:t>
            </a:r>
          </a:p>
        </p:txBody>
      </p:sp>
      <p:sp>
        <p:nvSpPr>
          <p:cNvPr name="TextBox 5" id="5"/>
          <p:cNvSpPr txBox="true"/>
          <p:nvPr/>
        </p:nvSpPr>
        <p:spPr>
          <a:xfrm rot="0">
            <a:off x="8601274" y="2702273"/>
            <a:ext cx="9686726" cy="3355975"/>
          </a:xfrm>
          <a:prstGeom prst="rect">
            <a:avLst/>
          </a:prstGeom>
        </p:spPr>
        <p:txBody>
          <a:bodyPr anchor="t" rtlCol="false" tIns="0" lIns="0" bIns="0" rIns="0">
            <a:spAutoFit/>
          </a:bodyPr>
          <a:lstStyle/>
          <a:p>
            <a:pPr>
              <a:lnSpc>
                <a:spcPts val="4900"/>
              </a:lnSpc>
            </a:pPr>
            <a:r>
              <a:rPr lang="en-US" sz="3500">
                <a:solidFill>
                  <a:srgbClr val="244357"/>
                </a:solidFill>
                <a:latin typeface="Noto Sans Bold"/>
              </a:rPr>
              <a:t>- We have not done:</a:t>
            </a:r>
          </a:p>
          <a:p>
            <a:pPr>
              <a:lnSpc>
                <a:spcPts val="4900"/>
              </a:lnSpc>
            </a:pPr>
          </a:p>
          <a:p>
            <a:pPr>
              <a:lnSpc>
                <a:spcPts val="4200"/>
              </a:lnSpc>
            </a:pPr>
            <a:r>
              <a:rPr lang="en-US" sz="3000">
                <a:solidFill>
                  <a:srgbClr val="244357"/>
                </a:solidFill>
                <a:latin typeface="Noto Sans"/>
              </a:rPr>
              <a:t> + Live chat</a:t>
            </a:r>
          </a:p>
          <a:p>
            <a:pPr>
              <a:lnSpc>
                <a:spcPts val="4200"/>
              </a:lnSpc>
            </a:pPr>
            <a:r>
              <a:rPr lang="en-US" sz="3000">
                <a:solidFill>
                  <a:srgbClr val="244357"/>
                </a:solidFill>
                <a:latin typeface="Noto Sans"/>
              </a:rPr>
              <a:t> + User authentication (maybe)</a:t>
            </a:r>
          </a:p>
          <a:p>
            <a:pPr>
              <a:lnSpc>
                <a:spcPts val="4200"/>
              </a:lnSpc>
            </a:pPr>
            <a:r>
              <a:rPr lang="en-US" sz="3000">
                <a:solidFill>
                  <a:srgbClr val="244357"/>
                </a:solidFill>
                <a:latin typeface="Noto Sans"/>
              </a:rPr>
              <a:t> + Database</a:t>
            </a:r>
          </a:p>
          <a:p>
            <a:pPr>
              <a:lnSpc>
                <a:spcPts val="4200"/>
              </a:lnSpc>
            </a:pPr>
          </a:p>
        </p:txBody>
      </p:sp>
      <p:pic>
        <p:nvPicPr>
          <p:cNvPr name="Picture 6" id="6"/>
          <p:cNvPicPr>
            <a:picLocks noChangeAspect="true"/>
          </p:cNvPicPr>
          <p:nvPr/>
        </p:nvPicPr>
        <p:blipFill>
          <a:blip r:embed="rId3"/>
          <a:srcRect l="0" t="0" r="0" b="0"/>
          <a:stretch>
            <a:fillRect/>
          </a:stretch>
        </p:blipFill>
        <p:spPr>
          <a:xfrm flipH="false" flipV="false" rot="0">
            <a:off x="1028700" y="3768618"/>
            <a:ext cx="6646232" cy="5802971"/>
          </a:xfrm>
          <a:prstGeom prst="rect">
            <a:avLst/>
          </a:prstGeom>
        </p:spPr>
      </p:pic>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2FAFF"/>
        </a:solidFill>
      </p:bgPr>
    </p:bg>
    <p:spTree>
      <p:nvGrpSpPr>
        <p:cNvPr id="1" name=""/>
        <p:cNvGrpSpPr/>
        <p:nvPr/>
      </p:nvGrpSpPr>
      <p:grpSpPr>
        <a:xfrm>
          <a:off x="0" y="0"/>
          <a:ext cx="0" cy="0"/>
          <a:chOff x="0" y="0"/>
          <a:chExt cx="0" cy="0"/>
        </a:xfrm>
      </p:grpSpPr>
      <p:sp>
        <p:nvSpPr>
          <p:cNvPr name="AutoShape 2" id="2"/>
          <p:cNvSpPr/>
          <p:nvPr/>
        </p:nvSpPr>
        <p:spPr>
          <a:xfrm rot="0">
            <a:off x="-275952" y="-525615"/>
            <a:ext cx="18839903" cy="2879590"/>
          </a:xfrm>
          <a:prstGeom prst="rect">
            <a:avLst/>
          </a:prstGeom>
          <a:solidFill>
            <a:srgbClr val="43C3DD">
              <a:alpha val="84706"/>
            </a:srgbClr>
          </a:solidFill>
        </p:spPr>
      </p:sp>
      <p:pic>
        <p:nvPicPr>
          <p:cNvPr name="Picture 3" id="3"/>
          <p:cNvPicPr>
            <a:picLocks noChangeAspect="true"/>
          </p:cNvPicPr>
          <p:nvPr/>
        </p:nvPicPr>
        <p:blipFill>
          <a:blip r:embed="rId2"/>
          <a:srcRect l="0" t="39832" r="0" b="39832"/>
          <a:stretch>
            <a:fillRect/>
          </a:stretch>
        </p:blipFill>
        <p:spPr>
          <a:xfrm flipH="false" flipV="false" rot="0">
            <a:off x="-148670" y="-164078"/>
            <a:ext cx="18585340" cy="2518053"/>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0">
            <a:off x="1028700" y="3768618"/>
            <a:ext cx="6646232" cy="5802971"/>
          </a:xfrm>
          <a:prstGeom prst="rect">
            <a:avLst/>
          </a:prstGeom>
        </p:spPr>
      </p:pic>
      <p:pic>
        <p:nvPicPr>
          <p:cNvPr name="Picture 5" id="5"/>
          <p:cNvPicPr>
            <a:picLocks noChangeAspect="true"/>
          </p:cNvPicPr>
          <p:nvPr/>
        </p:nvPicPr>
        <p:blipFill>
          <a:blip r:embed="rId4"/>
          <a:srcRect l="0" t="0" r="0" b="0"/>
          <a:stretch>
            <a:fillRect/>
          </a:stretch>
        </p:blipFill>
        <p:spPr>
          <a:xfrm flipH="false" flipV="false" rot="0">
            <a:off x="8601274" y="4609634"/>
            <a:ext cx="8658026" cy="4648666"/>
          </a:xfrm>
          <a:prstGeom prst="rect">
            <a:avLst/>
          </a:prstGeom>
        </p:spPr>
      </p:pic>
      <p:sp>
        <p:nvSpPr>
          <p:cNvPr name="TextBox 6" id="6"/>
          <p:cNvSpPr txBox="true"/>
          <p:nvPr/>
        </p:nvSpPr>
        <p:spPr>
          <a:xfrm rot="0">
            <a:off x="1028700" y="2382550"/>
            <a:ext cx="6490699" cy="801370"/>
          </a:xfrm>
          <a:prstGeom prst="rect">
            <a:avLst/>
          </a:prstGeom>
        </p:spPr>
        <p:txBody>
          <a:bodyPr anchor="t" rtlCol="false" tIns="0" lIns="0" bIns="0" rIns="0">
            <a:spAutoFit/>
          </a:bodyPr>
          <a:lstStyle/>
          <a:p>
            <a:pPr algn="l">
              <a:lnSpc>
                <a:spcPts val="6214"/>
              </a:lnSpc>
            </a:pPr>
            <a:r>
              <a:rPr lang="en-US" spc="577" sz="5500">
                <a:solidFill>
                  <a:srgbClr val="244357"/>
                </a:solidFill>
                <a:latin typeface="Roboto Condensed Bold"/>
              </a:rPr>
              <a:t> </a:t>
            </a:r>
            <a:r>
              <a:rPr lang="en-US" spc="577" sz="5500">
                <a:solidFill>
                  <a:srgbClr val="244357"/>
                </a:solidFill>
                <a:latin typeface="Roboto Condensed"/>
              </a:rPr>
              <a:t>5. </a:t>
            </a:r>
            <a:r>
              <a:rPr lang="en-US" spc="577" sz="5500">
                <a:solidFill>
                  <a:srgbClr val="244357"/>
                </a:solidFill>
                <a:latin typeface="Roboto Condensed Bold"/>
              </a:rPr>
              <a:t>CONCLUSION</a:t>
            </a:r>
          </a:p>
        </p:txBody>
      </p:sp>
      <p:sp>
        <p:nvSpPr>
          <p:cNvPr name="TextBox 7" id="7"/>
          <p:cNvSpPr txBox="true"/>
          <p:nvPr/>
        </p:nvSpPr>
        <p:spPr>
          <a:xfrm rot="0">
            <a:off x="8601274" y="2702273"/>
            <a:ext cx="9686726" cy="2203450"/>
          </a:xfrm>
          <a:prstGeom prst="rect">
            <a:avLst/>
          </a:prstGeom>
        </p:spPr>
        <p:txBody>
          <a:bodyPr anchor="t" rtlCol="false" tIns="0" lIns="0" bIns="0" rIns="0">
            <a:spAutoFit/>
          </a:bodyPr>
          <a:lstStyle/>
          <a:p>
            <a:pPr>
              <a:lnSpc>
                <a:spcPts val="4900"/>
              </a:lnSpc>
            </a:pPr>
            <a:r>
              <a:rPr lang="en-US" sz="3500">
                <a:solidFill>
                  <a:srgbClr val="244357"/>
                </a:solidFill>
                <a:latin typeface="Noto Sans Bold"/>
              </a:rPr>
              <a:t>- Difficulty</a:t>
            </a:r>
          </a:p>
          <a:p>
            <a:pPr>
              <a:lnSpc>
                <a:spcPts val="4200"/>
              </a:lnSpc>
            </a:pPr>
            <a:r>
              <a:rPr lang="en-US" sz="3000">
                <a:solidFill>
                  <a:srgbClr val="244357"/>
                </a:solidFill>
                <a:latin typeface="Noto Sans"/>
              </a:rPr>
              <a:t> </a:t>
            </a:r>
          </a:p>
          <a:p>
            <a:pPr>
              <a:lnSpc>
                <a:spcPts val="4200"/>
              </a:lnSpc>
            </a:pPr>
            <a:r>
              <a:rPr lang="en-US" sz="3000">
                <a:solidFill>
                  <a:srgbClr val="244357"/>
                </a:solidFill>
                <a:latin typeface="Noto Sans"/>
              </a:rPr>
              <a:t> + Multiple invocations of mpirun problem</a:t>
            </a:r>
          </a:p>
          <a:p>
            <a:pPr>
              <a:lnSpc>
                <a:spcPts val="4200"/>
              </a:lnSpc>
            </a:pPr>
            <a:r>
              <a:rPr lang="en-US" sz="3000">
                <a:solidFill>
                  <a:srgbClr val="244357"/>
                </a:solidFill>
                <a:latin typeface="Noto Sans"/>
              </a:rPr>
              <a:t> </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2FAFF"/>
        </a:solidFill>
      </p:bgPr>
    </p:bg>
    <p:spTree>
      <p:nvGrpSpPr>
        <p:cNvPr id="1" name=""/>
        <p:cNvGrpSpPr/>
        <p:nvPr/>
      </p:nvGrpSpPr>
      <p:grpSpPr>
        <a:xfrm>
          <a:off x="0" y="0"/>
          <a:ext cx="0" cy="0"/>
          <a:chOff x="0" y="0"/>
          <a:chExt cx="0" cy="0"/>
        </a:xfrm>
      </p:grpSpPr>
      <p:sp>
        <p:nvSpPr>
          <p:cNvPr name="AutoShape 2" id="2"/>
          <p:cNvSpPr/>
          <p:nvPr/>
        </p:nvSpPr>
        <p:spPr>
          <a:xfrm rot="0">
            <a:off x="-275952" y="-525615"/>
            <a:ext cx="18839903" cy="2879590"/>
          </a:xfrm>
          <a:prstGeom prst="rect">
            <a:avLst/>
          </a:prstGeom>
          <a:solidFill>
            <a:srgbClr val="43C3DD">
              <a:alpha val="84706"/>
            </a:srgbClr>
          </a:solidFill>
        </p:spPr>
      </p:sp>
      <p:pic>
        <p:nvPicPr>
          <p:cNvPr name="Picture 3" id="3"/>
          <p:cNvPicPr>
            <a:picLocks noChangeAspect="true"/>
          </p:cNvPicPr>
          <p:nvPr/>
        </p:nvPicPr>
        <p:blipFill>
          <a:blip r:embed="rId2"/>
          <a:srcRect l="0" t="39832" r="0" b="39832"/>
          <a:stretch>
            <a:fillRect/>
          </a:stretch>
        </p:blipFill>
        <p:spPr>
          <a:xfrm flipH="false" flipV="false" rot="0">
            <a:off x="-148670" y="-164078"/>
            <a:ext cx="18585340" cy="2518053"/>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0">
            <a:off x="1028700" y="3768618"/>
            <a:ext cx="6646232" cy="5802971"/>
          </a:xfrm>
          <a:prstGeom prst="rect">
            <a:avLst/>
          </a:prstGeom>
        </p:spPr>
      </p:pic>
      <p:pic>
        <p:nvPicPr>
          <p:cNvPr name="Picture 5" id="5"/>
          <p:cNvPicPr>
            <a:picLocks noChangeAspect="true"/>
          </p:cNvPicPr>
          <p:nvPr/>
        </p:nvPicPr>
        <p:blipFill>
          <a:blip r:embed="rId4"/>
          <a:srcRect l="0" t="0" r="0" b="0"/>
          <a:stretch>
            <a:fillRect/>
          </a:stretch>
        </p:blipFill>
        <p:spPr>
          <a:xfrm flipH="false" flipV="false" rot="0">
            <a:off x="11888640" y="5143500"/>
            <a:ext cx="5097913" cy="4552925"/>
          </a:xfrm>
          <a:prstGeom prst="rect">
            <a:avLst/>
          </a:prstGeom>
        </p:spPr>
      </p:pic>
      <p:sp>
        <p:nvSpPr>
          <p:cNvPr name="TextBox 6" id="6"/>
          <p:cNvSpPr txBox="true"/>
          <p:nvPr/>
        </p:nvSpPr>
        <p:spPr>
          <a:xfrm rot="0">
            <a:off x="1028700" y="2382550"/>
            <a:ext cx="6490699" cy="801370"/>
          </a:xfrm>
          <a:prstGeom prst="rect">
            <a:avLst/>
          </a:prstGeom>
        </p:spPr>
        <p:txBody>
          <a:bodyPr anchor="t" rtlCol="false" tIns="0" lIns="0" bIns="0" rIns="0">
            <a:spAutoFit/>
          </a:bodyPr>
          <a:lstStyle/>
          <a:p>
            <a:pPr algn="l">
              <a:lnSpc>
                <a:spcPts val="6214"/>
              </a:lnSpc>
            </a:pPr>
            <a:r>
              <a:rPr lang="en-US" spc="577" sz="5500">
                <a:solidFill>
                  <a:srgbClr val="244357"/>
                </a:solidFill>
                <a:latin typeface="Roboto Condensed Bold"/>
              </a:rPr>
              <a:t> </a:t>
            </a:r>
            <a:r>
              <a:rPr lang="en-US" spc="577" sz="5500">
                <a:solidFill>
                  <a:srgbClr val="244357"/>
                </a:solidFill>
                <a:latin typeface="Roboto Condensed"/>
              </a:rPr>
              <a:t>5. </a:t>
            </a:r>
            <a:r>
              <a:rPr lang="en-US" spc="577" sz="5500">
                <a:solidFill>
                  <a:srgbClr val="244357"/>
                </a:solidFill>
                <a:latin typeface="Roboto Condensed Bold"/>
              </a:rPr>
              <a:t>CONCLUSION</a:t>
            </a:r>
          </a:p>
        </p:txBody>
      </p:sp>
      <p:sp>
        <p:nvSpPr>
          <p:cNvPr name="TextBox 7" id="7"/>
          <p:cNvSpPr txBox="true"/>
          <p:nvPr/>
        </p:nvSpPr>
        <p:spPr>
          <a:xfrm rot="0">
            <a:off x="8601274" y="2702273"/>
            <a:ext cx="9686726" cy="3355975"/>
          </a:xfrm>
          <a:prstGeom prst="rect">
            <a:avLst/>
          </a:prstGeom>
        </p:spPr>
        <p:txBody>
          <a:bodyPr anchor="t" rtlCol="false" tIns="0" lIns="0" bIns="0" rIns="0">
            <a:spAutoFit/>
          </a:bodyPr>
          <a:lstStyle/>
          <a:p>
            <a:pPr>
              <a:lnSpc>
                <a:spcPts val="4900"/>
              </a:lnSpc>
            </a:pPr>
            <a:r>
              <a:rPr lang="en-US" sz="3500">
                <a:solidFill>
                  <a:srgbClr val="244357"/>
                </a:solidFill>
                <a:latin typeface="Noto Sans Bold"/>
              </a:rPr>
              <a:t>- Future work:</a:t>
            </a:r>
          </a:p>
          <a:p>
            <a:pPr>
              <a:lnSpc>
                <a:spcPts val="4900"/>
              </a:lnSpc>
            </a:pPr>
          </a:p>
          <a:p>
            <a:pPr>
              <a:lnSpc>
                <a:spcPts val="4200"/>
              </a:lnSpc>
            </a:pPr>
            <a:r>
              <a:rPr lang="en-US" sz="3000">
                <a:solidFill>
                  <a:srgbClr val="244357"/>
                </a:solidFill>
                <a:latin typeface="Noto Sans"/>
              </a:rPr>
              <a:t> + Finish Live chat</a:t>
            </a:r>
          </a:p>
          <a:p>
            <a:pPr>
              <a:lnSpc>
                <a:spcPts val="4200"/>
              </a:lnSpc>
            </a:pPr>
            <a:r>
              <a:rPr lang="en-US" sz="3000">
                <a:solidFill>
                  <a:srgbClr val="244357"/>
                </a:solidFill>
                <a:latin typeface="Noto Sans"/>
              </a:rPr>
              <a:t> + Do user authentication (maybe)</a:t>
            </a:r>
          </a:p>
          <a:p>
            <a:pPr>
              <a:lnSpc>
                <a:spcPts val="4200"/>
              </a:lnSpc>
            </a:pPr>
            <a:r>
              <a:rPr lang="en-US" sz="3000">
                <a:solidFill>
                  <a:srgbClr val="244357"/>
                </a:solidFill>
                <a:latin typeface="Noto Sans"/>
              </a:rPr>
              <a:t> + Do Database</a:t>
            </a:r>
          </a:p>
          <a:p>
            <a:pPr>
              <a:lnSpc>
                <a:spcPts val="4200"/>
              </a:lnSpc>
            </a:pP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2FAFF"/>
        </a:solidFill>
      </p:bgPr>
    </p:bg>
    <p:spTree>
      <p:nvGrpSpPr>
        <p:cNvPr id="1" name=""/>
        <p:cNvGrpSpPr/>
        <p:nvPr/>
      </p:nvGrpSpPr>
      <p:grpSpPr>
        <a:xfrm>
          <a:off x="0" y="0"/>
          <a:ext cx="0" cy="0"/>
          <a:chOff x="0" y="0"/>
          <a:chExt cx="0" cy="0"/>
        </a:xfrm>
      </p:grpSpPr>
      <p:sp>
        <p:nvSpPr>
          <p:cNvPr name="AutoShape 2" id="2"/>
          <p:cNvSpPr/>
          <p:nvPr/>
        </p:nvSpPr>
        <p:spPr>
          <a:xfrm rot="0">
            <a:off x="-275952" y="-525615"/>
            <a:ext cx="18839903" cy="2879590"/>
          </a:xfrm>
          <a:prstGeom prst="rect">
            <a:avLst/>
          </a:prstGeom>
          <a:solidFill>
            <a:srgbClr val="43C3DD">
              <a:alpha val="84706"/>
            </a:srgbClr>
          </a:solidFill>
        </p:spPr>
      </p:sp>
      <p:pic>
        <p:nvPicPr>
          <p:cNvPr name="Picture 3" id="3"/>
          <p:cNvPicPr>
            <a:picLocks noChangeAspect="true"/>
          </p:cNvPicPr>
          <p:nvPr/>
        </p:nvPicPr>
        <p:blipFill>
          <a:blip r:embed="rId2"/>
          <a:srcRect l="0" t="0" r="0" b="0"/>
          <a:stretch>
            <a:fillRect/>
          </a:stretch>
        </p:blipFill>
        <p:spPr>
          <a:xfrm flipH="false" flipV="false" rot="0">
            <a:off x="0" y="2164553"/>
            <a:ext cx="18288000" cy="10292361"/>
          </a:xfrm>
          <a:prstGeom prst="rect">
            <a:avLst/>
          </a:prstGeom>
        </p:spPr>
      </p:pic>
      <p:sp>
        <p:nvSpPr>
          <p:cNvPr name="AutoShape 4" id="4"/>
          <p:cNvSpPr/>
          <p:nvPr/>
        </p:nvSpPr>
        <p:spPr>
          <a:xfrm rot="0">
            <a:off x="4972616" y="7554998"/>
            <a:ext cx="8342769" cy="0"/>
          </a:xfrm>
          <a:prstGeom prst="line">
            <a:avLst/>
          </a:prstGeom>
          <a:ln cap="rnd" w="209550">
            <a:solidFill>
              <a:srgbClr val="43C3DD"/>
            </a:solidFill>
            <a:prstDash val="solid"/>
            <a:headEnd type="none" len="sm" w="sm"/>
            <a:tailEnd type="none" len="sm" w="sm"/>
          </a:ln>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43C3DD"/>
        </a:solidFill>
      </p:bgPr>
    </p:bg>
    <p:spTree>
      <p:nvGrpSpPr>
        <p:cNvPr id="1" name=""/>
        <p:cNvGrpSpPr/>
        <p:nvPr/>
      </p:nvGrpSpPr>
      <p:grpSpPr>
        <a:xfrm>
          <a:off x="0" y="0"/>
          <a:ext cx="0" cy="0"/>
          <a:chOff x="0" y="0"/>
          <a:chExt cx="0" cy="0"/>
        </a:xfrm>
      </p:grpSpPr>
      <p:grpSp>
        <p:nvGrpSpPr>
          <p:cNvPr name="Group 2" id="2"/>
          <p:cNvGrpSpPr/>
          <p:nvPr/>
        </p:nvGrpSpPr>
        <p:grpSpPr>
          <a:xfrm rot="0">
            <a:off x="-247794" y="9303378"/>
            <a:ext cx="18952535" cy="1359061"/>
            <a:chOff x="0" y="0"/>
            <a:chExt cx="25270047" cy="1812081"/>
          </a:xfrm>
        </p:grpSpPr>
        <p:sp>
          <p:nvSpPr>
            <p:cNvPr name="AutoShape 3" id="3"/>
            <p:cNvSpPr/>
            <p:nvPr/>
          </p:nvSpPr>
          <p:spPr>
            <a:xfrm rot="0">
              <a:off x="0" y="0"/>
              <a:ext cx="25270047" cy="1812081"/>
            </a:xfrm>
            <a:prstGeom prst="rect">
              <a:avLst/>
            </a:prstGeom>
            <a:solidFill>
              <a:srgbClr val="F2FAFF"/>
            </a:solidFill>
          </p:spPr>
        </p:sp>
        <p:sp>
          <p:nvSpPr>
            <p:cNvPr name="TextBox 4" id="4"/>
            <p:cNvSpPr txBox="true"/>
            <p:nvPr/>
          </p:nvSpPr>
          <p:spPr>
            <a:xfrm rot="0">
              <a:off x="2164671" y="443545"/>
              <a:ext cx="22009938" cy="352425"/>
            </a:xfrm>
            <a:prstGeom prst="rect">
              <a:avLst/>
            </a:prstGeom>
          </p:spPr>
          <p:txBody>
            <a:bodyPr anchor="t" rtlCol="false" tIns="0" lIns="0" bIns="0" rIns="0">
              <a:spAutoFit/>
            </a:bodyPr>
            <a:lstStyle/>
            <a:p>
              <a:pPr algn="r">
                <a:lnSpc>
                  <a:spcPts val="2175"/>
                </a:lnSpc>
              </a:pPr>
              <a:r>
                <a:rPr lang="en-US" spc="157" sz="1500">
                  <a:solidFill>
                    <a:srgbClr val="244357"/>
                  </a:solidFill>
                  <a:latin typeface="Roboto"/>
                </a:rPr>
                <a:t>Page 2</a:t>
              </a:r>
            </a:p>
          </p:txBody>
        </p:sp>
      </p:gr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399878" y="3394043"/>
            <a:ext cx="3637813" cy="3498914"/>
          </a:xfrm>
          <a:prstGeom prst="rect">
            <a:avLst/>
          </a:prstGeom>
        </p:spPr>
      </p:pic>
      <p:sp>
        <p:nvSpPr>
          <p:cNvPr name="TextBox 6" id="6"/>
          <p:cNvSpPr txBox="true"/>
          <p:nvPr/>
        </p:nvSpPr>
        <p:spPr>
          <a:xfrm rot="0">
            <a:off x="5425648" y="2692050"/>
            <a:ext cx="3616542" cy="605155"/>
          </a:xfrm>
          <a:prstGeom prst="rect">
            <a:avLst/>
          </a:prstGeom>
        </p:spPr>
        <p:txBody>
          <a:bodyPr anchor="t" rtlCol="false" tIns="0" lIns="0" bIns="0" rIns="0">
            <a:spAutoFit/>
          </a:bodyPr>
          <a:lstStyle/>
          <a:p>
            <a:pPr>
              <a:lnSpc>
                <a:spcPts val="4759"/>
              </a:lnSpc>
            </a:pPr>
            <a:r>
              <a:rPr lang="en-US" spc="99" sz="3999">
                <a:solidFill>
                  <a:srgbClr val="F2FAFF"/>
                </a:solidFill>
                <a:latin typeface="Roboto"/>
              </a:rPr>
              <a:t>Lê Anh Tú</a:t>
            </a:r>
          </a:p>
        </p:txBody>
      </p:sp>
      <p:sp>
        <p:nvSpPr>
          <p:cNvPr name="TextBox 7" id="7"/>
          <p:cNvSpPr txBox="true"/>
          <p:nvPr/>
        </p:nvSpPr>
        <p:spPr>
          <a:xfrm rot="0">
            <a:off x="9889250" y="2653952"/>
            <a:ext cx="3839324" cy="574676"/>
          </a:xfrm>
          <a:prstGeom prst="rect">
            <a:avLst/>
          </a:prstGeom>
        </p:spPr>
        <p:txBody>
          <a:bodyPr anchor="t" rtlCol="false" tIns="0" lIns="0" bIns="0" rIns="0">
            <a:spAutoFit/>
          </a:bodyPr>
          <a:lstStyle/>
          <a:p>
            <a:pPr algn="ctr">
              <a:lnSpc>
                <a:spcPts val="4639"/>
              </a:lnSpc>
            </a:pPr>
            <a:r>
              <a:rPr lang="en-US" spc="79" sz="3199">
                <a:solidFill>
                  <a:srgbClr val="F2FAFF"/>
                </a:solidFill>
                <a:latin typeface="Roboto"/>
              </a:rPr>
              <a:t>BA9-067</a:t>
            </a:r>
          </a:p>
        </p:txBody>
      </p:sp>
      <p:sp>
        <p:nvSpPr>
          <p:cNvPr name="TextBox 8" id="8"/>
          <p:cNvSpPr txBox="true"/>
          <p:nvPr/>
        </p:nvSpPr>
        <p:spPr>
          <a:xfrm rot="0">
            <a:off x="5425648" y="3821649"/>
            <a:ext cx="3616542" cy="605155"/>
          </a:xfrm>
          <a:prstGeom prst="rect">
            <a:avLst/>
          </a:prstGeom>
        </p:spPr>
        <p:txBody>
          <a:bodyPr anchor="t" rtlCol="false" tIns="0" lIns="0" bIns="0" rIns="0">
            <a:spAutoFit/>
          </a:bodyPr>
          <a:lstStyle/>
          <a:p>
            <a:pPr>
              <a:lnSpc>
                <a:spcPts val="4759"/>
              </a:lnSpc>
            </a:pPr>
            <a:r>
              <a:rPr lang="en-US" spc="99" sz="3999">
                <a:solidFill>
                  <a:srgbClr val="F2FAFF"/>
                </a:solidFill>
                <a:latin typeface="Roboto"/>
              </a:rPr>
              <a:t>Lê Duy</a:t>
            </a:r>
          </a:p>
        </p:txBody>
      </p:sp>
      <p:sp>
        <p:nvSpPr>
          <p:cNvPr name="TextBox 9" id="9"/>
          <p:cNvSpPr txBox="true"/>
          <p:nvPr/>
        </p:nvSpPr>
        <p:spPr>
          <a:xfrm rot="0">
            <a:off x="9889250" y="3783552"/>
            <a:ext cx="3839324" cy="574676"/>
          </a:xfrm>
          <a:prstGeom prst="rect">
            <a:avLst/>
          </a:prstGeom>
        </p:spPr>
        <p:txBody>
          <a:bodyPr anchor="t" rtlCol="false" tIns="0" lIns="0" bIns="0" rIns="0">
            <a:spAutoFit/>
          </a:bodyPr>
          <a:lstStyle/>
          <a:p>
            <a:pPr algn="ctr">
              <a:lnSpc>
                <a:spcPts val="4639"/>
              </a:lnSpc>
            </a:pPr>
            <a:r>
              <a:rPr lang="en-US" spc="79" sz="3199">
                <a:solidFill>
                  <a:srgbClr val="F2FAFF"/>
                </a:solidFill>
                <a:latin typeface="Roboto"/>
              </a:rPr>
              <a:t>BA9-075</a:t>
            </a:r>
          </a:p>
        </p:txBody>
      </p:sp>
      <p:sp>
        <p:nvSpPr>
          <p:cNvPr name="TextBox 10" id="10"/>
          <p:cNvSpPr txBox="true"/>
          <p:nvPr/>
        </p:nvSpPr>
        <p:spPr>
          <a:xfrm rot="0">
            <a:off x="5425648" y="4963679"/>
            <a:ext cx="4864115" cy="605155"/>
          </a:xfrm>
          <a:prstGeom prst="rect">
            <a:avLst/>
          </a:prstGeom>
        </p:spPr>
        <p:txBody>
          <a:bodyPr anchor="t" rtlCol="false" tIns="0" lIns="0" bIns="0" rIns="0">
            <a:spAutoFit/>
          </a:bodyPr>
          <a:lstStyle/>
          <a:p>
            <a:pPr>
              <a:lnSpc>
                <a:spcPts val="4759"/>
              </a:lnSpc>
            </a:pPr>
            <a:r>
              <a:rPr lang="en-US" spc="99" sz="3999">
                <a:solidFill>
                  <a:srgbClr val="F2FAFF"/>
                </a:solidFill>
                <a:latin typeface="Roboto"/>
              </a:rPr>
              <a:t>Nguyễn Ngọc Khiêm</a:t>
            </a:r>
          </a:p>
        </p:txBody>
      </p:sp>
      <p:sp>
        <p:nvSpPr>
          <p:cNvPr name="TextBox 11" id="11"/>
          <p:cNvSpPr txBox="true"/>
          <p:nvPr/>
        </p:nvSpPr>
        <p:spPr>
          <a:xfrm rot="0">
            <a:off x="9665977" y="4931294"/>
            <a:ext cx="4285871" cy="574676"/>
          </a:xfrm>
          <a:prstGeom prst="rect">
            <a:avLst/>
          </a:prstGeom>
        </p:spPr>
        <p:txBody>
          <a:bodyPr anchor="t" rtlCol="false" tIns="0" lIns="0" bIns="0" rIns="0">
            <a:spAutoFit/>
          </a:bodyPr>
          <a:lstStyle/>
          <a:p>
            <a:pPr algn="ctr">
              <a:lnSpc>
                <a:spcPts val="4639"/>
              </a:lnSpc>
            </a:pPr>
            <a:r>
              <a:rPr lang="en-US" spc="79" sz="3199">
                <a:solidFill>
                  <a:srgbClr val="F2FAFF"/>
                </a:solidFill>
                <a:latin typeface="Roboto"/>
              </a:rPr>
              <a:t>BA9-028</a:t>
            </a:r>
          </a:p>
        </p:txBody>
      </p:sp>
      <p:grpSp>
        <p:nvGrpSpPr>
          <p:cNvPr name="Group 12" id="12"/>
          <p:cNvGrpSpPr/>
          <p:nvPr/>
        </p:nvGrpSpPr>
        <p:grpSpPr>
          <a:xfrm rot="0">
            <a:off x="2218785" y="1028700"/>
            <a:ext cx="13428851" cy="1663350"/>
            <a:chOff x="0" y="0"/>
            <a:chExt cx="17905135" cy="2217800"/>
          </a:xfrm>
        </p:grpSpPr>
        <p:sp>
          <p:nvSpPr>
            <p:cNvPr name="TextBox 13" id="13"/>
            <p:cNvSpPr txBox="true"/>
            <p:nvPr/>
          </p:nvSpPr>
          <p:spPr>
            <a:xfrm rot="0">
              <a:off x="2377782" y="-28575"/>
              <a:ext cx="13149570" cy="1137708"/>
            </a:xfrm>
            <a:prstGeom prst="rect">
              <a:avLst/>
            </a:prstGeom>
          </p:spPr>
          <p:txBody>
            <a:bodyPr anchor="t" rtlCol="false" tIns="0" lIns="0" bIns="0" rIns="0">
              <a:spAutoFit/>
            </a:bodyPr>
            <a:lstStyle/>
            <a:p>
              <a:pPr algn="ctr">
                <a:lnSpc>
                  <a:spcPts val="6875"/>
                </a:lnSpc>
              </a:pPr>
              <a:r>
                <a:rPr lang="en-US" spc="577" sz="5500">
                  <a:solidFill>
                    <a:srgbClr val="F2FAFF"/>
                  </a:solidFill>
                  <a:latin typeface="Roboto Condensed Bold"/>
                </a:rPr>
                <a:t>ABOUT US</a:t>
              </a:r>
            </a:p>
          </p:txBody>
        </p:sp>
        <p:sp>
          <p:nvSpPr>
            <p:cNvPr name="TextBox 14" id="14"/>
            <p:cNvSpPr txBox="true"/>
            <p:nvPr/>
          </p:nvSpPr>
          <p:spPr>
            <a:xfrm rot="0">
              <a:off x="0" y="1294934"/>
              <a:ext cx="17905135" cy="845312"/>
            </a:xfrm>
            <a:prstGeom prst="rect">
              <a:avLst/>
            </a:prstGeom>
          </p:spPr>
          <p:txBody>
            <a:bodyPr anchor="t" rtlCol="false" tIns="0" lIns="0" bIns="0" rIns="0">
              <a:spAutoFit/>
            </a:bodyPr>
            <a:lstStyle/>
            <a:p>
              <a:pPr algn="ctr" marL="0" indent="0" lvl="0">
                <a:lnSpc>
                  <a:spcPts val="4997"/>
                </a:lnSpc>
                <a:spcBef>
                  <a:spcPct val="0"/>
                </a:spcBef>
              </a:pPr>
            </a:p>
          </p:txBody>
        </p:sp>
      </p:grpSp>
      <p:sp>
        <p:nvSpPr>
          <p:cNvPr name="TextBox 15" id="15"/>
          <p:cNvSpPr txBox="true"/>
          <p:nvPr/>
        </p:nvSpPr>
        <p:spPr>
          <a:xfrm rot="0">
            <a:off x="5425648" y="6146210"/>
            <a:ext cx="4864115" cy="605155"/>
          </a:xfrm>
          <a:prstGeom prst="rect">
            <a:avLst/>
          </a:prstGeom>
        </p:spPr>
        <p:txBody>
          <a:bodyPr anchor="t" rtlCol="false" tIns="0" lIns="0" bIns="0" rIns="0">
            <a:spAutoFit/>
          </a:bodyPr>
          <a:lstStyle/>
          <a:p>
            <a:pPr>
              <a:lnSpc>
                <a:spcPts val="4759"/>
              </a:lnSpc>
            </a:pPr>
            <a:r>
              <a:rPr lang="en-US" spc="99" sz="3999">
                <a:solidFill>
                  <a:srgbClr val="F2FAFF"/>
                </a:solidFill>
                <a:latin typeface="Roboto"/>
              </a:rPr>
              <a:t>Nguyễn Văn Cường</a:t>
            </a:r>
          </a:p>
        </p:txBody>
      </p:sp>
      <p:sp>
        <p:nvSpPr>
          <p:cNvPr name="TextBox 16" id="16"/>
          <p:cNvSpPr txBox="true"/>
          <p:nvPr/>
        </p:nvSpPr>
        <p:spPr>
          <a:xfrm rot="0">
            <a:off x="9889250" y="6108113"/>
            <a:ext cx="3839324" cy="574676"/>
          </a:xfrm>
          <a:prstGeom prst="rect">
            <a:avLst/>
          </a:prstGeom>
        </p:spPr>
        <p:txBody>
          <a:bodyPr anchor="t" rtlCol="false" tIns="0" lIns="0" bIns="0" rIns="0">
            <a:spAutoFit/>
          </a:bodyPr>
          <a:lstStyle/>
          <a:p>
            <a:pPr algn="ctr">
              <a:lnSpc>
                <a:spcPts val="4639"/>
              </a:lnSpc>
            </a:pPr>
            <a:r>
              <a:rPr lang="en-US" spc="79" sz="3199">
                <a:solidFill>
                  <a:srgbClr val="F2FAFF"/>
                </a:solidFill>
                <a:latin typeface="Roboto"/>
              </a:rPr>
              <a:t>BA9-011</a:t>
            </a:r>
          </a:p>
        </p:txBody>
      </p:sp>
      <p:sp>
        <p:nvSpPr>
          <p:cNvPr name="TextBox 17" id="17"/>
          <p:cNvSpPr txBox="true"/>
          <p:nvPr/>
        </p:nvSpPr>
        <p:spPr>
          <a:xfrm rot="0">
            <a:off x="5425648" y="7190595"/>
            <a:ext cx="3616542" cy="605155"/>
          </a:xfrm>
          <a:prstGeom prst="rect">
            <a:avLst/>
          </a:prstGeom>
        </p:spPr>
        <p:txBody>
          <a:bodyPr anchor="t" rtlCol="false" tIns="0" lIns="0" bIns="0" rIns="0">
            <a:spAutoFit/>
          </a:bodyPr>
          <a:lstStyle/>
          <a:p>
            <a:pPr>
              <a:lnSpc>
                <a:spcPts val="4759"/>
              </a:lnSpc>
            </a:pPr>
            <a:r>
              <a:rPr lang="en-US" spc="99" sz="3999">
                <a:solidFill>
                  <a:srgbClr val="F2FAFF"/>
                </a:solidFill>
                <a:latin typeface="Roboto"/>
              </a:rPr>
              <a:t>Lý Anh Kiệt</a:t>
            </a:r>
          </a:p>
        </p:txBody>
      </p:sp>
      <p:sp>
        <p:nvSpPr>
          <p:cNvPr name="TextBox 18" id="18"/>
          <p:cNvSpPr txBox="true"/>
          <p:nvPr/>
        </p:nvSpPr>
        <p:spPr>
          <a:xfrm rot="0">
            <a:off x="9889250" y="7158209"/>
            <a:ext cx="3839324" cy="574676"/>
          </a:xfrm>
          <a:prstGeom prst="rect">
            <a:avLst/>
          </a:prstGeom>
        </p:spPr>
        <p:txBody>
          <a:bodyPr anchor="t" rtlCol="false" tIns="0" lIns="0" bIns="0" rIns="0">
            <a:spAutoFit/>
          </a:bodyPr>
          <a:lstStyle/>
          <a:p>
            <a:pPr algn="ctr">
              <a:lnSpc>
                <a:spcPts val="4639"/>
              </a:lnSpc>
            </a:pPr>
            <a:r>
              <a:rPr lang="en-US" spc="79" sz="3199">
                <a:solidFill>
                  <a:srgbClr val="F2FAFF"/>
                </a:solidFill>
                <a:latin typeface="Roboto"/>
              </a:rPr>
              <a:t>BI10-092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2FAF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363" t="0" r="1311" b="84570"/>
          <a:stretch>
            <a:fillRect/>
          </a:stretch>
        </p:blipFill>
        <p:spPr>
          <a:xfrm flipH="false" flipV="false" rot="0">
            <a:off x="-154358" y="-164078"/>
            <a:ext cx="18596716" cy="1637860"/>
          </a:xfrm>
          <a:prstGeom prst="rect">
            <a:avLst/>
          </a:prstGeom>
        </p:spPr>
      </p:pic>
      <p:sp>
        <p:nvSpPr>
          <p:cNvPr name="TextBox 3" id="3"/>
          <p:cNvSpPr txBox="true"/>
          <p:nvPr/>
        </p:nvSpPr>
        <p:spPr>
          <a:xfrm rot="0">
            <a:off x="1028700" y="2350619"/>
            <a:ext cx="6145329" cy="801370"/>
          </a:xfrm>
          <a:prstGeom prst="rect">
            <a:avLst/>
          </a:prstGeom>
        </p:spPr>
        <p:txBody>
          <a:bodyPr anchor="t" rtlCol="false" tIns="0" lIns="0" bIns="0" rIns="0">
            <a:spAutoFit/>
          </a:bodyPr>
          <a:lstStyle/>
          <a:p>
            <a:pPr algn="l">
              <a:lnSpc>
                <a:spcPts val="6214"/>
              </a:lnSpc>
            </a:pPr>
            <a:r>
              <a:rPr lang="en-US" spc="577" sz="5500">
                <a:solidFill>
                  <a:srgbClr val="244357"/>
                </a:solidFill>
                <a:latin typeface="Roboto Condensed Bold"/>
              </a:rPr>
              <a:t> CONTENTS</a:t>
            </a:r>
          </a:p>
        </p:txBody>
      </p:sp>
      <p:sp>
        <p:nvSpPr>
          <p:cNvPr name="TextBox 4" id="4"/>
          <p:cNvSpPr txBox="true"/>
          <p:nvPr/>
        </p:nvSpPr>
        <p:spPr>
          <a:xfrm rot="0">
            <a:off x="1028700" y="4205461"/>
            <a:ext cx="5507082" cy="2749042"/>
          </a:xfrm>
          <a:prstGeom prst="rect">
            <a:avLst/>
          </a:prstGeom>
        </p:spPr>
        <p:txBody>
          <a:bodyPr anchor="t" rtlCol="false" tIns="0" lIns="0" bIns="0" rIns="0">
            <a:spAutoFit/>
          </a:bodyPr>
          <a:lstStyle/>
          <a:p>
            <a:pPr algn="l">
              <a:lnSpc>
                <a:spcPts val="5473"/>
              </a:lnSpc>
            </a:pPr>
            <a:r>
              <a:rPr lang="en-US" spc="114" sz="4600">
                <a:solidFill>
                  <a:srgbClr val="244357"/>
                </a:solidFill>
                <a:latin typeface="Roboto Condensed"/>
              </a:rPr>
              <a:t>TOPIC 8: HYBRID CENTRALIZED AND PEER-TO-PEER CHAT SYSTEM USING MPI</a:t>
            </a:r>
          </a:p>
        </p:txBody>
      </p:sp>
      <p:sp>
        <p:nvSpPr>
          <p:cNvPr name="TextBox 5" id="5"/>
          <p:cNvSpPr txBox="true"/>
          <p:nvPr/>
        </p:nvSpPr>
        <p:spPr>
          <a:xfrm rot="0">
            <a:off x="7798946" y="1820394"/>
            <a:ext cx="15520195" cy="7099732"/>
          </a:xfrm>
          <a:prstGeom prst="rect">
            <a:avLst/>
          </a:prstGeom>
        </p:spPr>
        <p:txBody>
          <a:bodyPr anchor="t" rtlCol="false" tIns="0" lIns="0" bIns="0" rIns="0">
            <a:spAutoFit/>
          </a:bodyPr>
          <a:lstStyle/>
          <a:p>
            <a:pPr marL="991745" indent="-495873" lvl="1">
              <a:lnSpc>
                <a:spcPts val="11483"/>
              </a:lnSpc>
              <a:buFont typeface="Arial"/>
              <a:buChar char="•"/>
            </a:pPr>
            <a:r>
              <a:rPr lang="en-US" spc="114" sz="4593">
                <a:solidFill>
                  <a:srgbClr val="244357"/>
                </a:solidFill>
                <a:latin typeface="Roboto"/>
              </a:rPr>
              <a:t>Introduction</a:t>
            </a:r>
          </a:p>
          <a:p>
            <a:pPr marL="991745" indent="-495873" lvl="1">
              <a:lnSpc>
                <a:spcPts val="11483"/>
              </a:lnSpc>
              <a:buFont typeface="Arial"/>
              <a:buChar char="•"/>
            </a:pPr>
            <a:r>
              <a:rPr lang="en-US" spc="114" sz="4593">
                <a:solidFill>
                  <a:srgbClr val="244357"/>
                </a:solidFill>
                <a:latin typeface="Roboto"/>
              </a:rPr>
              <a:t> Analysis </a:t>
            </a:r>
          </a:p>
          <a:p>
            <a:pPr marL="991745" indent="-495873" lvl="1">
              <a:lnSpc>
                <a:spcPts val="11483"/>
              </a:lnSpc>
              <a:buFont typeface="Arial"/>
              <a:buChar char="•"/>
            </a:pPr>
            <a:r>
              <a:rPr lang="en-US" spc="114" sz="4593">
                <a:solidFill>
                  <a:srgbClr val="244357"/>
                </a:solidFill>
                <a:latin typeface="Roboto"/>
              </a:rPr>
              <a:t> Design</a:t>
            </a:r>
          </a:p>
          <a:p>
            <a:pPr marL="991745" indent="-495873" lvl="1">
              <a:lnSpc>
                <a:spcPts val="11483"/>
              </a:lnSpc>
              <a:buFont typeface="Arial"/>
              <a:buChar char="•"/>
            </a:pPr>
            <a:r>
              <a:rPr lang="en-US" spc="114" sz="4593">
                <a:solidFill>
                  <a:srgbClr val="244357"/>
                </a:solidFill>
                <a:latin typeface="Roboto"/>
              </a:rPr>
              <a:t> Methods</a:t>
            </a:r>
          </a:p>
          <a:p>
            <a:pPr algn="l" marL="991745" indent="-495873" lvl="1">
              <a:lnSpc>
                <a:spcPts val="11483"/>
              </a:lnSpc>
              <a:buFont typeface="Arial"/>
              <a:buChar char="•"/>
            </a:pPr>
            <a:r>
              <a:rPr lang="en-US" spc="114" sz="4593">
                <a:solidFill>
                  <a:srgbClr val="244357"/>
                </a:solidFill>
                <a:latin typeface="Roboto"/>
              </a:rPr>
              <a:t> Conclusion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3390" r="0" b="43390"/>
          <a:stretch>
            <a:fillRect/>
          </a:stretch>
        </p:blipFill>
        <p:spPr>
          <a:xfrm flipH="false" flipV="false" rot="0">
            <a:off x="-148670" y="-164078"/>
            <a:ext cx="18585340" cy="1639883"/>
          </a:xfrm>
          <a:prstGeom prst="rect">
            <a:avLst/>
          </a:prstGeom>
        </p:spPr>
      </p:pic>
      <p:grpSp>
        <p:nvGrpSpPr>
          <p:cNvPr name="Group 3" id="3"/>
          <p:cNvGrpSpPr/>
          <p:nvPr/>
        </p:nvGrpSpPr>
        <p:grpSpPr>
          <a:xfrm rot="0">
            <a:off x="1028700" y="2322044"/>
            <a:ext cx="6490699" cy="1834522"/>
            <a:chOff x="0" y="0"/>
            <a:chExt cx="8654266" cy="2446030"/>
          </a:xfrm>
        </p:grpSpPr>
        <p:sp>
          <p:nvSpPr>
            <p:cNvPr name="TextBox 4" id="4"/>
            <p:cNvSpPr txBox="true"/>
            <p:nvPr/>
          </p:nvSpPr>
          <p:spPr>
            <a:xfrm rot="0">
              <a:off x="0" y="28575"/>
              <a:ext cx="8654266" cy="1078018"/>
            </a:xfrm>
            <a:prstGeom prst="rect">
              <a:avLst/>
            </a:prstGeom>
          </p:spPr>
          <p:txBody>
            <a:bodyPr anchor="t" rtlCol="false" tIns="0" lIns="0" bIns="0" rIns="0">
              <a:spAutoFit/>
            </a:bodyPr>
            <a:lstStyle/>
            <a:p>
              <a:pPr algn="l" marL="1187450" indent="-593725" lvl="1">
                <a:lnSpc>
                  <a:spcPts val="6214"/>
                </a:lnSpc>
                <a:buFont typeface="Arial"/>
                <a:buChar char="•"/>
              </a:pPr>
              <a:r>
                <a:rPr lang="en-US" spc="577" sz="5500">
                  <a:solidFill>
                    <a:srgbClr val="244357"/>
                  </a:solidFill>
                  <a:latin typeface="Roboto Condensed Bold"/>
                </a:rPr>
                <a:t>INTRODUCTION</a:t>
              </a:r>
            </a:p>
          </p:txBody>
        </p:sp>
        <p:sp>
          <p:nvSpPr>
            <p:cNvPr name="TextBox 5" id="5"/>
            <p:cNvSpPr txBox="true"/>
            <p:nvPr/>
          </p:nvSpPr>
          <p:spPr>
            <a:xfrm rot="0">
              <a:off x="0" y="1319963"/>
              <a:ext cx="7755444" cy="922189"/>
            </a:xfrm>
            <a:prstGeom prst="rect">
              <a:avLst/>
            </a:prstGeom>
          </p:spPr>
          <p:txBody>
            <a:bodyPr anchor="t" rtlCol="false" tIns="0" lIns="0" bIns="0" rIns="0">
              <a:spAutoFit/>
            </a:bodyPr>
            <a:lstStyle/>
            <a:p>
              <a:pPr algn="l" marL="0" indent="0" lvl="0">
                <a:lnSpc>
                  <a:spcPts val="5473"/>
                </a:lnSpc>
                <a:spcBef>
                  <a:spcPct val="0"/>
                </a:spcBef>
              </a:pPr>
              <a:r>
                <a:rPr lang="en-US" spc="114" sz="4600">
                  <a:solidFill>
                    <a:srgbClr val="244357"/>
                  </a:solidFill>
                  <a:latin typeface="Roboto Condensed"/>
                </a:rPr>
                <a:t>WHAT IS P2P?</a:t>
              </a:r>
            </a:p>
          </p:txBody>
        </p:sp>
      </p:grpSp>
      <p:sp>
        <p:nvSpPr>
          <p:cNvPr name="TextBox 6" id="6"/>
          <p:cNvSpPr txBox="true"/>
          <p:nvPr/>
        </p:nvSpPr>
        <p:spPr>
          <a:xfrm rot="0">
            <a:off x="8395478" y="2236319"/>
            <a:ext cx="9460354" cy="1647825"/>
          </a:xfrm>
          <a:prstGeom prst="rect">
            <a:avLst/>
          </a:prstGeom>
        </p:spPr>
        <p:txBody>
          <a:bodyPr anchor="t" rtlCol="false" tIns="0" lIns="0" bIns="0" rIns="0">
            <a:spAutoFit/>
          </a:bodyPr>
          <a:lstStyle/>
          <a:p>
            <a:pPr algn="l" marL="0" indent="0" lvl="0">
              <a:lnSpc>
                <a:spcPts val="4350"/>
              </a:lnSpc>
              <a:spcBef>
                <a:spcPct val="0"/>
              </a:spcBef>
            </a:pPr>
            <a:r>
              <a:rPr lang="en-US" spc="74" sz="3000">
                <a:solidFill>
                  <a:srgbClr val="244357"/>
                </a:solidFill>
                <a:latin typeface="Roboto"/>
              </a:rPr>
              <a:t>-Peer-to-peer computing or networking is a distributed application architecture that partitions tasks or workloads between peers</a:t>
            </a:r>
          </a:p>
        </p:txBody>
      </p:sp>
      <p:pic>
        <p:nvPicPr>
          <p:cNvPr name="Picture 7" id="7"/>
          <p:cNvPicPr>
            <a:picLocks noChangeAspect="true"/>
          </p:cNvPicPr>
          <p:nvPr/>
        </p:nvPicPr>
        <p:blipFill>
          <a:blip r:embed="rId3"/>
          <a:srcRect l="0" t="0" r="0" b="0"/>
          <a:stretch>
            <a:fillRect/>
          </a:stretch>
        </p:blipFill>
        <p:spPr>
          <a:xfrm flipH="false" flipV="false" rot="0">
            <a:off x="1028700" y="4833398"/>
            <a:ext cx="8486863" cy="5070901"/>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3390" r="0" b="43390"/>
          <a:stretch>
            <a:fillRect/>
          </a:stretch>
        </p:blipFill>
        <p:spPr>
          <a:xfrm flipH="false" flipV="false" rot="0">
            <a:off x="-148670" y="-164078"/>
            <a:ext cx="18585340" cy="1639883"/>
          </a:xfrm>
          <a:prstGeom prst="rect">
            <a:avLst/>
          </a:prstGeom>
        </p:spPr>
      </p:pic>
      <p:pic>
        <p:nvPicPr>
          <p:cNvPr name="Picture 3" id="3"/>
          <p:cNvPicPr>
            <a:picLocks noChangeAspect="true"/>
          </p:cNvPicPr>
          <p:nvPr/>
        </p:nvPicPr>
        <p:blipFill>
          <a:blip r:embed="rId3"/>
          <a:srcRect l="0" t="5228" r="0" b="10936"/>
          <a:stretch>
            <a:fillRect/>
          </a:stretch>
        </p:blipFill>
        <p:spPr>
          <a:xfrm flipH="false" flipV="false" rot="0">
            <a:off x="500030" y="5052124"/>
            <a:ext cx="7548040" cy="5234876"/>
          </a:xfrm>
          <a:prstGeom prst="rect">
            <a:avLst/>
          </a:prstGeom>
        </p:spPr>
      </p:pic>
      <p:grpSp>
        <p:nvGrpSpPr>
          <p:cNvPr name="Group 4" id="4"/>
          <p:cNvGrpSpPr/>
          <p:nvPr/>
        </p:nvGrpSpPr>
        <p:grpSpPr>
          <a:xfrm rot="0">
            <a:off x="1028700" y="2322044"/>
            <a:ext cx="6490699" cy="2520322"/>
            <a:chOff x="0" y="0"/>
            <a:chExt cx="8654266" cy="3360430"/>
          </a:xfrm>
        </p:grpSpPr>
        <p:sp>
          <p:nvSpPr>
            <p:cNvPr name="TextBox 5" id="5"/>
            <p:cNvSpPr txBox="true"/>
            <p:nvPr/>
          </p:nvSpPr>
          <p:spPr>
            <a:xfrm rot="0">
              <a:off x="0" y="28575"/>
              <a:ext cx="8654266" cy="1078018"/>
            </a:xfrm>
            <a:prstGeom prst="rect">
              <a:avLst/>
            </a:prstGeom>
          </p:spPr>
          <p:txBody>
            <a:bodyPr anchor="t" rtlCol="false" tIns="0" lIns="0" bIns="0" rIns="0">
              <a:spAutoFit/>
            </a:bodyPr>
            <a:lstStyle/>
            <a:p>
              <a:pPr algn="l" marL="1187450" indent="-593725" lvl="1">
                <a:lnSpc>
                  <a:spcPts val="6214"/>
                </a:lnSpc>
                <a:buFont typeface="Arial"/>
                <a:buChar char="•"/>
              </a:pPr>
              <a:r>
                <a:rPr lang="en-US" spc="577" sz="5500">
                  <a:solidFill>
                    <a:srgbClr val="244357"/>
                  </a:solidFill>
                  <a:latin typeface="Roboto Condensed Bold"/>
                </a:rPr>
                <a:t>INTRODUCTION</a:t>
              </a:r>
            </a:p>
          </p:txBody>
        </p:sp>
        <p:sp>
          <p:nvSpPr>
            <p:cNvPr name="TextBox 6" id="6"/>
            <p:cNvSpPr txBox="true"/>
            <p:nvPr/>
          </p:nvSpPr>
          <p:spPr>
            <a:xfrm rot="0">
              <a:off x="0" y="1319963"/>
              <a:ext cx="7755444" cy="1836589"/>
            </a:xfrm>
            <a:prstGeom prst="rect">
              <a:avLst/>
            </a:prstGeom>
          </p:spPr>
          <p:txBody>
            <a:bodyPr anchor="t" rtlCol="false" tIns="0" lIns="0" bIns="0" rIns="0">
              <a:spAutoFit/>
            </a:bodyPr>
            <a:lstStyle/>
            <a:p>
              <a:pPr algn="l" marL="0" indent="0" lvl="0">
                <a:lnSpc>
                  <a:spcPts val="5473"/>
                </a:lnSpc>
                <a:spcBef>
                  <a:spcPct val="0"/>
                </a:spcBef>
              </a:pPr>
              <a:r>
                <a:rPr lang="en-US" spc="114" sz="4600">
                  <a:solidFill>
                    <a:srgbClr val="244357"/>
                  </a:solidFill>
                  <a:latin typeface="Roboto Condensed"/>
                </a:rPr>
                <a:t>WHAT IS HYBRID CENTRALIZED?</a:t>
              </a:r>
            </a:p>
          </p:txBody>
        </p:sp>
      </p:grpSp>
      <p:sp>
        <p:nvSpPr>
          <p:cNvPr name="TextBox 7" id="7"/>
          <p:cNvSpPr txBox="true"/>
          <p:nvPr/>
        </p:nvSpPr>
        <p:spPr>
          <a:xfrm rot="0">
            <a:off x="8395478" y="2236319"/>
            <a:ext cx="9460354" cy="2200275"/>
          </a:xfrm>
          <a:prstGeom prst="rect">
            <a:avLst/>
          </a:prstGeom>
        </p:spPr>
        <p:txBody>
          <a:bodyPr anchor="t" rtlCol="false" tIns="0" lIns="0" bIns="0" rIns="0">
            <a:spAutoFit/>
          </a:bodyPr>
          <a:lstStyle/>
          <a:p>
            <a:pPr>
              <a:lnSpc>
                <a:spcPts val="4350"/>
              </a:lnSpc>
            </a:pPr>
            <a:r>
              <a:rPr lang="en-US" spc="74" sz="3000">
                <a:solidFill>
                  <a:srgbClr val="244357"/>
                </a:solidFill>
                <a:latin typeface="Roboto"/>
              </a:rPr>
              <a:t>-Peers search each other via a central server</a:t>
            </a:r>
          </a:p>
          <a:p>
            <a:pPr>
              <a:lnSpc>
                <a:spcPts val="4350"/>
              </a:lnSpc>
            </a:pPr>
          </a:p>
          <a:p>
            <a:pPr algn="l" marL="0" indent="0" lvl="0">
              <a:lnSpc>
                <a:spcPts val="4350"/>
              </a:lnSpc>
              <a:spcBef>
                <a:spcPct val="0"/>
              </a:spcBef>
            </a:pPr>
            <a:r>
              <a:rPr lang="en-US" spc="75" sz="3000">
                <a:solidFill>
                  <a:srgbClr val="244357"/>
                </a:solidFill>
                <a:latin typeface="Roboto"/>
              </a:rPr>
              <a:t>- The central server maintains peers' information and connection</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3390" r="0" b="43390"/>
          <a:stretch>
            <a:fillRect/>
          </a:stretch>
        </p:blipFill>
        <p:spPr>
          <a:xfrm flipH="false" flipV="false" rot="0">
            <a:off x="-148670" y="-164078"/>
            <a:ext cx="18585340" cy="1639883"/>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856015" y="6717954"/>
            <a:ext cx="7839140" cy="3068101"/>
          </a:xfrm>
          <a:prstGeom prst="rect">
            <a:avLst/>
          </a:prstGeom>
        </p:spPr>
      </p:pic>
      <p:grpSp>
        <p:nvGrpSpPr>
          <p:cNvPr name="Group 4" id="4"/>
          <p:cNvGrpSpPr/>
          <p:nvPr/>
        </p:nvGrpSpPr>
        <p:grpSpPr>
          <a:xfrm rot="0">
            <a:off x="1028700" y="2322044"/>
            <a:ext cx="6490699" cy="1834522"/>
            <a:chOff x="0" y="0"/>
            <a:chExt cx="8654266" cy="2446030"/>
          </a:xfrm>
        </p:grpSpPr>
        <p:sp>
          <p:nvSpPr>
            <p:cNvPr name="TextBox 5" id="5"/>
            <p:cNvSpPr txBox="true"/>
            <p:nvPr/>
          </p:nvSpPr>
          <p:spPr>
            <a:xfrm rot="0">
              <a:off x="0" y="28575"/>
              <a:ext cx="8654266" cy="1078018"/>
            </a:xfrm>
            <a:prstGeom prst="rect">
              <a:avLst/>
            </a:prstGeom>
          </p:spPr>
          <p:txBody>
            <a:bodyPr anchor="t" rtlCol="false" tIns="0" lIns="0" bIns="0" rIns="0">
              <a:spAutoFit/>
            </a:bodyPr>
            <a:lstStyle/>
            <a:p>
              <a:pPr algn="l" marL="1187450" indent="-593725" lvl="1">
                <a:lnSpc>
                  <a:spcPts val="6214"/>
                </a:lnSpc>
                <a:buFont typeface="Arial"/>
                <a:buChar char="•"/>
              </a:pPr>
              <a:r>
                <a:rPr lang="en-US" spc="577" sz="5500">
                  <a:solidFill>
                    <a:srgbClr val="244357"/>
                  </a:solidFill>
                  <a:latin typeface="Roboto Condensed Bold"/>
                </a:rPr>
                <a:t>INTRODUCTION</a:t>
              </a:r>
            </a:p>
          </p:txBody>
        </p:sp>
        <p:sp>
          <p:nvSpPr>
            <p:cNvPr name="TextBox 6" id="6"/>
            <p:cNvSpPr txBox="true"/>
            <p:nvPr/>
          </p:nvSpPr>
          <p:spPr>
            <a:xfrm rot="0">
              <a:off x="0" y="1319963"/>
              <a:ext cx="7755444" cy="922189"/>
            </a:xfrm>
            <a:prstGeom prst="rect">
              <a:avLst/>
            </a:prstGeom>
          </p:spPr>
          <p:txBody>
            <a:bodyPr anchor="t" rtlCol="false" tIns="0" lIns="0" bIns="0" rIns="0">
              <a:spAutoFit/>
            </a:bodyPr>
            <a:lstStyle/>
            <a:p>
              <a:pPr algn="l" marL="0" indent="0" lvl="0">
                <a:lnSpc>
                  <a:spcPts val="5473"/>
                </a:lnSpc>
                <a:spcBef>
                  <a:spcPct val="0"/>
                </a:spcBef>
              </a:pPr>
              <a:r>
                <a:rPr lang="en-US" spc="114" sz="4600">
                  <a:solidFill>
                    <a:srgbClr val="244357"/>
                  </a:solidFill>
                  <a:latin typeface="Roboto Condensed"/>
                </a:rPr>
                <a:t>WHAT IS MPI?</a:t>
              </a:r>
            </a:p>
          </p:txBody>
        </p:sp>
      </p:grpSp>
      <p:sp>
        <p:nvSpPr>
          <p:cNvPr name="TextBox 7" id="7"/>
          <p:cNvSpPr txBox="true"/>
          <p:nvPr/>
        </p:nvSpPr>
        <p:spPr>
          <a:xfrm rot="0">
            <a:off x="7798946" y="2306169"/>
            <a:ext cx="9460354" cy="3819525"/>
          </a:xfrm>
          <a:prstGeom prst="rect">
            <a:avLst/>
          </a:prstGeom>
        </p:spPr>
        <p:txBody>
          <a:bodyPr anchor="t" rtlCol="false" tIns="0" lIns="0" bIns="0" rIns="0">
            <a:spAutoFit/>
          </a:bodyPr>
          <a:lstStyle/>
          <a:p>
            <a:pPr algn="l" marL="0" indent="0" lvl="0">
              <a:lnSpc>
                <a:spcPts val="4349"/>
              </a:lnSpc>
              <a:spcBef>
                <a:spcPct val="0"/>
              </a:spcBef>
            </a:pPr>
            <a:r>
              <a:rPr lang="en-US" spc="74" sz="2999">
                <a:solidFill>
                  <a:srgbClr val="244357"/>
                </a:solidFill>
                <a:latin typeface="Roboto"/>
              </a:rPr>
              <a:t>- </a:t>
            </a:r>
            <a:r>
              <a:rPr lang="en-US" spc="74" sz="2999">
                <a:solidFill>
                  <a:srgbClr val="244357"/>
                </a:solidFill>
                <a:latin typeface="Roboto"/>
              </a:rPr>
              <a:t>M</a:t>
            </a:r>
            <a:r>
              <a:rPr lang="en-US" spc="75" u="none" sz="2999">
                <a:solidFill>
                  <a:srgbClr val="244357"/>
                </a:solidFill>
                <a:latin typeface="Roboto"/>
              </a:rPr>
              <a:t>essage Passing Interface (MPI) </a:t>
            </a:r>
            <a:r>
              <a:rPr lang="en-US" spc="75" u="none" sz="2999">
                <a:solidFill>
                  <a:srgbClr val="244357"/>
                </a:solidFill>
                <a:latin typeface="Roboto"/>
              </a:rPr>
              <a:t>is a standardized and portable message-passing system developed for distributed and parallel computing. </a:t>
            </a:r>
          </a:p>
          <a:p>
            <a:pPr algn="l" marL="0" indent="0" lvl="0">
              <a:lnSpc>
                <a:spcPts val="4349"/>
              </a:lnSpc>
              <a:spcBef>
                <a:spcPct val="0"/>
              </a:spcBef>
            </a:pPr>
          </a:p>
          <a:p>
            <a:pPr algn="l" marL="0" indent="0" lvl="0">
              <a:lnSpc>
                <a:spcPts val="4350"/>
              </a:lnSpc>
              <a:spcBef>
                <a:spcPct val="0"/>
              </a:spcBef>
            </a:pPr>
            <a:r>
              <a:rPr lang="en-US" spc="74" u="none" sz="3000">
                <a:solidFill>
                  <a:srgbClr val="244357"/>
                </a:solidFill>
                <a:latin typeface="Roboto"/>
              </a:rPr>
              <a:t>- MPI provides parallel hardware vendors with a clearly defined base set of routines that can be efficiently implemented</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3390" r="0" b="43390"/>
          <a:stretch>
            <a:fillRect/>
          </a:stretch>
        </p:blipFill>
        <p:spPr>
          <a:xfrm flipH="false" flipV="false" rot="0">
            <a:off x="-148670" y="-164078"/>
            <a:ext cx="18585340" cy="1639883"/>
          </a:xfrm>
          <a:prstGeom prst="rect">
            <a:avLst/>
          </a:prstGeom>
        </p:spPr>
      </p:pic>
      <p:pic>
        <p:nvPicPr>
          <p:cNvPr name="Picture 3" id="3"/>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2479359" y="3730433"/>
            <a:ext cx="3161626" cy="5317719"/>
          </a:xfrm>
          <a:prstGeom prst="rect">
            <a:avLst/>
          </a:prstGeom>
        </p:spPr>
      </p:pic>
      <p:sp>
        <p:nvSpPr>
          <p:cNvPr name="TextBox 4" id="4"/>
          <p:cNvSpPr txBox="true"/>
          <p:nvPr/>
        </p:nvSpPr>
        <p:spPr>
          <a:xfrm rot="0">
            <a:off x="1028700" y="2350619"/>
            <a:ext cx="6490699" cy="801370"/>
          </a:xfrm>
          <a:prstGeom prst="rect">
            <a:avLst/>
          </a:prstGeom>
        </p:spPr>
        <p:txBody>
          <a:bodyPr anchor="t" rtlCol="false" tIns="0" lIns="0" bIns="0" rIns="0">
            <a:spAutoFit/>
          </a:bodyPr>
          <a:lstStyle/>
          <a:p>
            <a:pPr algn="l">
              <a:lnSpc>
                <a:spcPts val="6214"/>
              </a:lnSpc>
            </a:pPr>
            <a:r>
              <a:rPr lang="en-US" spc="577" sz="5500">
                <a:solidFill>
                  <a:srgbClr val="244357"/>
                </a:solidFill>
                <a:latin typeface="Roboto Condensed Bold"/>
              </a:rPr>
              <a:t> </a:t>
            </a:r>
            <a:r>
              <a:rPr lang="en-US" spc="577" sz="5500">
                <a:solidFill>
                  <a:srgbClr val="244357"/>
                </a:solidFill>
                <a:latin typeface="Roboto Condensed"/>
              </a:rPr>
              <a:t>2. </a:t>
            </a:r>
            <a:r>
              <a:rPr lang="en-US" spc="577" sz="5500">
                <a:solidFill>
                  <a:srgbClr val="244357"/>
                </a:solidFill>
                <a:latin typeface="Roboto Condensed Bold"/>
              </a:rPr>
              <a:t>ANALYSIS</a:t>
            </a:r>
          </a:p>
        </p:txBody>
      </p:sp>
      <p:sp>
        <p:nvSpPr>
          <p:cNvPr name="TextBox 5" id="5"/>
          <p:cNvSpPr txBox="true"/>
          <p:nvPr/>
        </p:nvSpPr>
        <p:spPr>
          <a:xfrm rot="0">
            <a:off x="8775987" y="2660817"/>
            <a:ext cx="7836525" cy="10668000"/>
          </a:xfrm>
          <a:prstGeom prst="rect">
            <a:avLst/>
          </a:prstGeom>
        </p:spPr>
        <p:txBody>
          <a:bodyPr anchor="t" rtlCol="false" tIns="0" lIns="0" bIns="0" rIns="0">
            <a:spAutoFit/>
          </a:bodyPr>
          <a:lstStyle/>
          <a:p>
            <a:pPr>
              <a:lnSpc>
                <a:spcPts val="4200"/>
              </a:lnSpc>
            </a:pPr>
            <a:r>
              <a:rPr lang="en-US" sz="3000">
                <a:solidFill>
                  <a:srgbClr val="244357"/>
                </a:solidFill>
                <a:latin typeface="Roboto"/>
              </a:rPr>
              <a:t>- At least three processes:</a:t>
            </a:r>
          </a:p>
          <a:p>
            <a:pPr>
              <a:lnSpc>
                <a:spcPts val="4200"/>
              </a:lnSpc>
            </a:pPr>
            <a:r>
              <a:rPr lang="en-US" sz="3000">
                <a:solidFill>
                  <a:srgbClr val="244357"/>
                </a:solidFill>
                <a:latin typeface="Roboto"/>
              </a:rPr>
              <a:t>    + 1 for server</a:t>
            </a:r>
          </a:p>
          <a:p>
            <a:pPr>
              <a:lnSpc>
                <a:spcPts val="4200"/>
              </a:lnSpc>
            </a:pPr>
            <a:r>
              <a:rPr lang="en-US" sz="3000">
                <a:solidFill>
                  <a:srgbClr val="244357"/>
                </a:solidFill>
                <a:latin typeface="Roboto"/>
              </a:rPr>
              <a:t>    + 2 for clients</a:t>
            </a:r>
          </a:p>
          <a:p>
            <a:pPr>
              <a:lnSpc>
                <a:spcPts val="4200"/>
              </a:lnSpc>
            </a:pPr>
          </a:p>
          <a:p>
            <a:pPr>
              <a:lnSpc>
                <a:spcPts val="4200"/>
              </a:lnSpc>
            </a:pPr>
            <a:r>
              <a:rPr lang="en-US" sz="3000">
                <a:solidFill>
                  <a:srgbClr val="244357"/>
                </a:solidFill>
                <a:latin typeface="Roboto"/>
              </a:rPr>
              <a:t>- Two ports for two clients</a:t>
            </a:r>
          </a:p>
          <a:p>
            <a:pPr>
              <a:lnSpc>
                <a:spcPts val="4200"/>
              </a:lnSpc>
            </a:pPr>
          </a:p>
          <a:p>
            <a:pPr>
              <a:lnSpc>
                <a:spcPts val="4200"/>
              </a:lnSpc>
            </a:pPr>
            <a:r>
              <a:rPr lang="en-US" sz="3000">
                <a:solidFill>
                  <a:srgbClr val="244357"/>
                </a:solidFill>
                <a:latin typeface="Roboto"/>
              </a:rPr>
              <a:t>- COMM_WORLD, COMM_SELF</a:t>
            </a:r>
          </a:p>
          <a:p>
            <a:pPr>
              <a:lnSpc>
                <a:spcPts val="4200"/>
              </a:lnSpc>
            </a:pPr>
          </a:p>
          <a:p>
            <a:pPr>
              <a:lnSpc>
                <a:spcPts val="4200"/>
              </a:lnSpc>
            </a:pPr>
            <a:r>
              <a:rPr lang="en-US" sz="3000">
                <a:solidFill>
                  <a:srgbClr val="244357"/>
                </a:solidFill>
                <a:latin typeface="Roboto"/>
              </a:rPr>
              <a:t>- Advantages:</a:t>
            </a:r>
          </a:p>
          <a:p>
            <a:pPr>
              <a:lnSpc>
                <a:spcPts val="4200"/>
              </a:lnSpc>
            </a:pPr>
            <a:r>
              <a:rPr lang="en-US" sz="3000">
                <a:solidFill>
                  <a:srgbClr val="244357"/>
                </a:solidFill>
                <a:latin typeface="Roboto"/>
              </a:rPr>
              <a:t>     + Simplicity                        </a:t>
            </a:r>
          </a:p>
          <a:p>
            <a:pPr>
              <a:lnSpc>
                <a:spcPts val="4200"/>
              </a:lnSpc>
            </a:pPr>
            <a:r>
              <a:rPr lang="en-US" sz="3000">
                <a:solidFill>
                  <a:srgbClr val="244357"/>
                </a:solidFill>
                <a:latin typeface="Roboto"/>
              </a:rPr>
              <a:t>     + Performance</a:t>
            </a:r>
          </a:p>
          <a:p>
            <a:pPr>
              <a:lnSpc>
                <a:spcPts val="4200"/>
              </a:lnSpc>
            </a:pPr>
            <a:r>
              <a:rPr lang="en-US" sz="3000">
                <a:solidFill>
                  <a:srgbClr val="244357"/>
                </a:solidFill>
                <a:latin typeface="Roboto"/>
              </a:rPr>
              <a:t>     + Generality                       </a:t>
            </a:r>
          </a:p>
          <a:p>
            <a:pPr>
              <a:lnSpc>
                <a:spcPts val="4200"/>
              </a:lnSpc>
            </a:pPr>
            <a:r>
              <a:rPr lang="en-US" sz="3000">
                <a:solidFill>
                  <a:srgbClr val="244357"/>
                </a:solidFill>
                <a:latin typeface="Roboto"/>
              </a:rPr>
              <a:t>     + Scalability</a:t>
            </a:r>
          </a:p>
          <a:p>
            <a:pPr>
              <a:lnSpc>
                <a:spcPts val="4200"/>
              </a:lnSpc>
            </a:pPr>
          </a:p>
          <a:p>
            <a:pPr>
              <a:lnSpc>
                <a:spcPts val="4200"/>
              </a:lnSpc>
            </a:pPr>
          </a:p>
          <a:p>
            <a:pPr>
              <a:lnSpc>
                <a:spcPts val="4200"/>
              </a:lnSpc>
            </a:pPr>
          </a:p>
          <a:p>
            <a:pPr>
              <a:lnSpc>
                <a:spcPts val="4200"/>
              </a:lnSpc>
            </a:pPr>
          </a:p>
          <a:p>
            <a:pPr>
              <a:lnSpc>
                <a:spcPts val="4200"/>
              </a:lnSpc>
            </a:pPr>
          </a:p>
          <a:p>
            <a:pPr>
              <a:lnSpc>
                <a:spcPts val="4200"/>
              </a:lnSpc>
            </a:pPr>
          </a:p>
          <a:p>
            <a:pPr>
              <a:lnSpc>
                <a:spcPts val="4200"/>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3390" r="0" b="43390"/>
          <a:stretch>
            <a:fillRect/>
          </a:stretch>
        </p:blipFill>
        <p:spPr>
          <a:xfrm flipH="false" flipV="false" rot="0">
            <a:off x="-148670" y="-164078"/>
            <a:ext cx="18585340" cy="1639883"/>
          </a:xfrm>
          <a:prstGeom prst="rect">
            <a:avLst/>
          </a:prstGeom>
        </p:spPr>
      </p:pic>
      <p:pic>
        <p:nvPicPr>
          <p:cNvPr name="Picture 3" id="3"/>
          <p:cNvPicPr>
            <a:picLocks noChangeAspect="true"/>
          </p:cNvPicPr>
          <p:nvPr/>
        </p:nvPicPr>
        <p:blipFill>
          <a:blip r:embed="rId3"/>
          <a:srcRect l="0" t="0" r="0" b="0"/>
          <a:stretch>
            <a:fillRect/>
          </a:stretch>
        </p:blipFill>
        <p:spPr>
          <a:xfrm flipH="false" flipV="false" rot="0">
            <a:off x="2407006" y="3959212"/>
            <a:ext cx="13454939" cy="4903810"/>
          </a:xfrm>
          <a:prstGeom prst="rect">
            <a:avLst/>
          </a:prstGeom>
        </p:spPr>
      </p:pic>
      <p:grpSp>
        <p:nvGrpSpPr>
          <p:cNvPr name="Group 4" id="4"/>
          <p:cNvGrpSpPr/>
          <p:nvPr/>
        </p:nvGrpSpPr>
        <p:grpSpPr>
          <a:xfrm rot="0">
            <a:off x="1028700" y="2322044"/>
            <a:ext cx="6490699" cy="1834522"/>
            <a:chOff x="0" y="0"/>
            <a:chExt cx="8654266" cy="2446030"/>
          </a:xfrm>
        </p:grpSpPr>
        <p:sp>
          <p:nvSpPr>
            <p:cNvPr name="TextBox 5" id="5"/>
            <p:cNvSpPr txBox="true"/>
            <p:nvPr/>
          </p:nvSpPr>
          <p:spPr>
            <a:xfrm rot="0">
              <a:off x="0" y="28575"/>
              <a:ext cx="8654266" cy="1078018"/>
            </a:xfrm>
            <a:prstGeom prst="rect">
              <a:avLst/>
            </a:prstGeom>
          </p:spPr>
          <p:txBody>
            <a:bodyPr anchor="t" rtlCol="false" tIns="0" lIns="0" bIns="0" rIns="0">
              <a:spAutoFit/>
            </a:bodyPr>
            <a:lstStyle/>
            <a:p>
              <a:pPr algn="l">
                <a:lnSpc>
                  <a:spcPts val="6214"/>
                </a:lnSpc>
              </a:pPr>
              <a:r>
                <a:rPr lang="en-US" spc="577" sz="5500">
                  <a:solidFill>
                    <a:srgbClr val="244357"/>
                  </a:solidFill>
                  <a:latin typeface="Roboto Condensed Bold"/>
                </a:rPr>
                <a:t>  </a:t>
              </a:r>
              <a:r>
                <a:rPr lang="en-US" spc="577" sz="5500">
                  <a:solidFill>
                    <a:srgbClr val="244357"/>
                  </a:solidFill>
                  <a:latin typeface="Roboto Condensed"/>
                </a:rPr>
                <a:t>3.</a:t>
              </a:r>
              <a:r>
                <a:rPr lang="en-US" spc="577" sz="5500">
                  <a:solidFill>
                    <a:srgbClr val="244357"/>
                  </a:solidFill>
                  <a:latin typeface="Roboto Condensed Bold"/>
                </a:rPr>
                <a:t> DESIGN</a:t>
              </a:r>
            </a:p>
          </p:txBody>
        </p:sp>
        <p:sp>
          <p:nvSpPr>
            <p:cNvPr name="TextBox 6" id="6"/>
            <p:cNvSpPr txBox="true"/>
            <p:nvPr/>
          </p:nvSpPr>
          <p:spPr>
            <a:xfrm rot="0">
              <a:off x="0" y="1319963"/>
              <a:ext cx="7755444" cy="922189"/>
            </a:xfrm>
            <a:prstGeom prst="rect">
              <a:avLst/>
            </a:prstGeom>
          </p:spPr>
          <p:txBody>
            <a:bodyPr anchor="t" rtlCol="false" tIns="0" lIns="0" bIns="0" rIns="0">
              <a:spAutoFit/>
            </a:bodyPr>
            <a:lstStyle/>
            <a:p>
              <a:pPr algn="l" marL="0" indent="0" lvl="0">
                <a:lnSpc>
                  <a:spcPts val="5473"/>
                </a:lnSpc>
                <a:spcBef>
                  <a:spcPct val="0"/>
                </a:spcBef>
              </a:pP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2FAF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43390" r="0" b="43390"/>
          <a:stretch>
            <a:fillRect/>
          </a:stretch>
        </p:blipFill>
        <p:spPr>
          <a:xfrm flipH="false" flipV="false" rot="0">
            <a:off x="-148670" y="-164078"/>
            <a:ext cx="18585340" cy="1639883"/>
          </a:xfrm>
          <a:prstGeom prst="rect">
            <a:avLst/>
          </a:prstGeom>
        </p:spPr>
      </p:pic>
      <p:pic>
        <p:nvPicPr>
          <p:cNvPr name="Picture 3" id="3"/>
          <p:cNvPicPr>
            <a:picLocks noChangeAspect="true"/>
          </p:cNvPicPr>
          <p:nvPr/>
        </p:nvPicPr>
        <p:blipFill>
          <a:blip r:embed="rId3"/>
          <a:srcRect l="0" t="2797" r="0" b="2797"/>
          <a:stretch>
            <a:fillRect/>
          </a:stretch>
        </p:blipFill>
        <p:spPr>
          <a:xfrm flipH="false" flipV="false" rot="0">
            <a:off x="1275496" y="3315007"/>
            <a:ext cx="6849031" cy="6815343"/>
          </a:xfrm>
          <a:prstGeom prst="rect">
            <a:avLst/>
          </a:prstGeom>
        </p:spPr>
      </p:pic>
      <p:sp>
        <p:nvSpPr>
          <p:cNvPr name="TextBox 4" id="4"/>
          <p:cNvSpPr txBox="true"/>
          <p:nvPr/>
        </p:nvSpPr>
        <p:spPr>
          <a:xfrm rot="0">
            <a:off x="1028700" y="2350619"/>
            <a:ext cx="6490699" cy="801370"/>
          </a:xfrm>
          <a:prstGeom prst="rect">
            <a:avLst/>
          </a:prstGeom>
        </p:spPr>
        <p:txBody>
          <a:bodyPr anchor="t" rtlCol="false" tIns="0" lIns="0" bIns="0" rIns="0">
            <a:spAutoFit/>
          </a:bodyPr>
          <a:lstStyle/>
          <a:p>
            <a:pPr algn="l">
              <a:lnSpc>
                <a:spcPts val="6214"/>
              </a:lnSpc>
            </a:pPr>
            <a:r>
              <a:rPr lang="en-US" spc="577" sz="5500">
                <a:solidFill>
                  <a:srgbClr val="244357"/>
                </a:solidFill>
                <a:latin typeface="Roboto Condensed Bold"/>
              </a:rPr>
              <a:t> </a:t>
            </a:r>
            <a:r>
              <a:rPr lang="en-US" spc="577" sz="5500">
                <a:solidFill>
                  <a:srgbClr val="244357"/>
                </a:solidFill>
                <a:latin typeface="Roboto Condensed"/>
              </a:rPr>
              <a:t>4. </a:t>
            </a:r>
            <a:r>
              <a:rPr lang="en-US" spc="577" sz="5500">
                <a:solidFill>
                  <a:srgbClr val="244357"/>
                </a:solidFill>
                <a:latin typeface="Roboto Condensed Bold"/>
              </a:rPr>
              <a:t>METHODS</a:t>
            </a:r>
          </a:p>
        </p:txBody>
      </p:sp>
      <p:sp>
        <p:nvSpPr>
          <p:cNvPr name="TextBox 5" id="5"/>
          <p:cNvSpPr txBox="true"/>
          <p:nvPr/>
        </p:nvSpPr>
        <p:spPr>
          <a:xfrm rot="0">
            <a:off x="9538027" y="2660817"/>
            <a:ext cx="7375902" cy="5867400"/>
          </a:xfrm>
          <a:prstGeom prst="rect">
            <a:avLst/>
          </a:prstGeom>
        </p:spPr>
        <p:txBody>
          <a:bodyPr anchor="t" rtlCol="false" tIns="0" lIns="0" bIns="0" rIns="0">
            <a:spAutoFit/>
          </a:bodyPr>
          <a:lstStyle/>
          <a:p>
            <a:pPr>
              <a:lnSpc>
                <a:spcPts val="4200"/>
              </a:lnSpc>
            </a:pPr>
            <a:r>
              <a:rPr lang="en-US" sz="3000">
                <a:solidFill>
                  <a:srgbClr val="244357"/>
                </a:solidFill>
                <a:latin typeface="Roboto"/>
              </a:rPr>
              <a:t>- Using mpi4py to import MPI for Python to create 2 Communicators with 2 ports</a:t>
            </a:r>
          </a:p>
          <a:p>
            <a:pPr>
              <a:lnSpc>
                <a:spcPts val="4200"/>
              </a:lnSpc>
            </a:pPr>
          </a:p>
          <a:p>
            <a:pPr>
              <a:lnSpc>
                <a:spcPts val="4200"/>
              </a:lnSpc>
            </a:pPr>
            <a:r>
              <a:rPr lang="en-US" sz="3000">
                <a:solidFill>
                  <a:srgbClr val="244357"/>
                </a:solidFill>
                <a:latin typeface="Roboto"/>
              </a:rPr>
              <a:t>- Server serves multiple peers:</a:t>
            </a:r>
          </a:p>
          <a:p>
            <a:pPr>
              <a:lnSpc>
                <a:spcPts val="4200"/>
              </a:lnSpc>
            </a:pPr>
            <a:r>
              <a:rPr lang="en-US" sz="3000">
                <a:solidFill>
                  <a:srgbClr val="244357"/>
                </a:solidFill>
                <a:latin typeface="Roboto"/>
              </a:rPr>
              <a:t>    + Multi-threading</a:t>
            </a:r>
          </a:p>
          <a:p>
            <a:pPr>
              <a:lnSpc>
                <a:spcPts val="4200"/>
              </a:lnSpc>
            </a:pPr>
            <a:r>
              <a:rPr lang="en-US" sz="3000">
                <a:solidFill>
                  <a:srgbClr val="244357"/>
                </a:solidFill>
                <a:latin typeface="Roboto"/>
              </a:rPr>
              <a:t>    + Blocking</a:t>
            </a:r>
          </a:p>
          <a:p>
            <a:pPr>
              <a:lnSpc>
                <a:spcPts val="4200"/>
              </a:lnSpc>
            </a:pPr>
          </a:p>
          <a:p>
            <a:pPr>
              <a:lnSpc>
                <a:spcPts val="4200"/>
              </a:lnSpc>
            </a:pPr>
            <a:r>
              <a:rPr lang="en-US" sz="3000">
                <a:solidFill>
                  <a:srgbClr val="244357"/>
                </a:solidFill>
                <a:latin typeface="Roboto"/>
              </a:rPr>
              <a:t>- Communication type: </a:t>
            </a:r>
          </a:p>
          <a:p>
            <a:pPr>
              <a:lnSpc>
                <a:spcPts val="4200"/>
              </a:lnSpc>
            </a:pPr>
            <a:r>
              <a:rPr lang="en-US" sz="3000">
                <a:solidFill>
                  <a:srgbClr val="244357"/>
                </a:solidFill>
                <a:latin typeface="Roboto"/>
              </a:rPr>
              <a:t>    + Point-to-Point</a:t>
            </a:r>
          </a:p>
          <a:p>
            <a:pPr>
              <a:lnSpc>
                <a:spcPts val="4200"/>
              </a:lnSpc>
            </a:pPr>
          </a:p>
          <a:p>
            <a:pPr>
              <a:lnSpc>
                <a:spcPts val="4200"/>
              </a:lnSpc>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DAE45wlwVYE</dc:identifier>
  <dcterms:modified xsi:type="dcterms:W3CDTF">2011-08-01T06:04:30Z</dcterms:modified>
  <cp:revision>1</cp:revision>
  <dc:title>DS</dc:title>
</cp:coreProperties>
</file>

<file path=docProps/thumbnail.jpeg>
</file>